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67" r:id="rId12"/>
    <p:sldId id="270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FF"/>
    <a:srgbClr val="FFFF00"/>
    <a:srgbClr val="FFFF99"/>
    <a:srgbClr val="66FFFF"/>
    <a:srgbClr val="00FF00"/>
    <a:srgbClr val="660066"/>
    <a:srgbClr val="FF6699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B5D27153-795F-42E3-A978-5F0E060F6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E4541C-A986-42CC-9A66-AAC030CCACC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Hhhh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E99E4-1DF8-4FDD-8886-ACF2A8A2B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B6122-16CC-44B8-B8C6-0B431E84B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21BA4-B9E8-4EEB-93C6-EB0B20663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66114-24FC-4BC4-9A52-C9BBF2AB4F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C4B98-30F5-462B-AA0A-E4834E635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42CE4-F697-4A37-8754-59ADCD0E49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A758D-6DE7-436D-A5D1-697E21359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FA5ED-7A80-4816-A301-256DE8A42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25801-AC53-4A16-AF3D-7E5DE97D3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883BB-22C4-4002-974F-3A4712B09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2E779-E1A7-4F3C-B1F4-EA2C6F8D9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38F76-B03A-4CD9-8E20-15D4ECDBF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6A24B522-9D3F-4067-9AC0-33DCB56832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838200" y="1295400"/>
            <a:ext cx="7391400" cy="1371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-421"/>
              </a:avLst>
            </a:prstTxWarp>
          </a:bodyPr>
          <a:lstStyle/>
          <a:p>
            <a:pPr algn="ctr"/>
            <a:r>
              <a:rPr lang="en-US" sz="6000" kern="10" spc="-66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Bài Giảng Điện Tử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4800600" y="4953000"/>
            <a:ext cx="3886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 i="1">
              <a:latin typeface="Arial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171825" y="2514600"/>
            <a:ext cx="29241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4000" i="1">
                <a:latin typeface="Arial" charset="0"/>
              </a:rPr>
              <a:t>Môn : Toán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463800" y="3641725"/>
            <a:ext cx="4953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i="1">
                <a:solidFill>
                  <a:srgbClr val="FF3300"/>
                </a:solidFill>
                <a:latin typeface="Arial" charset="0"/>
              </a:rPr>
              <a:t>Bài :Thời gian  </a:t>
            </a:r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676400" y="5486400"/>
            <a:ext cx="83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 i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  <p:bldP spid="3078" grpId="0"/>
      <p:bldP spid="307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676400" y="2006600"/>
            <a:ext cx="6858000" cy="45243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u="sng">
                <a:latin typeface="Arial" charset="0"/>
              </a:rPr>
              <a:t>Bài giải</a:t>
            </a:r>
          </a:p>
          <a:p>
            <a:pPr algn="ctr"/>
            <a:r>
              <a:rPr lang="en-US" sz="3600">
                <a:latin typeface="Arial" charset="0"/>
              </a:rPr>
              <a:t>Thời gian ng</a:t>
            </a:r>
            <a:r>
              <a:rPr lang="vi-VN" sz="3600">
                <a:latin typeface="Arial" charset="0"/>
              </a:rPr>
              <a:t>ư</a:t>
            </a:r>
            <a:r>
              <a:rPr lang="en-US" sz="3600">
                <a:latin typeface="Arial" charset="0"/>
              </a:rPr>
              <a:t>ời </a:t>
            </a:r>
            <a:r>
              <a:rPr lang="vi-VN" sz="3600">
                <a:latin typeface="Arial" charset="0"/>
              </a:rPr>
              <a:t>đ</a:t>
            </a:r>
            <a:r>
              <a:rPr lang="en-US" sz="3600">
                <a:latin typeface="Arial" charset="0"/>
              </a:rPr>
              <a:t>ó </a:t>
            </a:r>
            <a:r>
              <a:rPr lang="vi-VN" sz="3600">
                <a:latin typeface="Arial" charset="0"/>
              </a:rPr>
              <a:t>đ</a:t>
            </a:r>
            <a:r>
              <a:rPr lang="en-US" sz="3600">
                <a:latin typeface="Arial" charset="0"/>
              </a:rPr>
              <a:t>i là:</a:t>
            </a:r>
          </a:p>
          <a:p>
            <a:pPr algn="ctr"/>
            <a:r>
              <a:rPr lang="en-US" sz="3600">
                <a:latin typeface="Arial" charset="0"/>
              </a:rPr>
              <a:t>23,1 : 13,2 = 1,75 ( giờ )</a:t>
            </a:r>
          </a:p>
          <a:p>
            <a:pPr algn="ctr"/>
            <a:r>
              <a:rPr lang="en-US" sz="3600">
                <a:latin typeface="Arial" charset="0"/>
              </a:rPr>
              <a:t>                             Đáp số : 1,75 giờ </a:t>
            </a:r>
          </a:p>
          <a:p>
            <a:endParaRPr lang="en-US" sz="3600">
              <a:latin typeface="Arial" charset="0"/>
            </a:endParaRP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1752600" y="-42863"/>
            <a:ext cx="5334000" cy="1046163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000" b="1">
                <a:latin typeface="Arial" charset="0"/>
              </a:rPr>
              <a:t>Toán</a:t>
            </a:r>
          </a:p>
          <a:p>
            <a:pPr algn="ctr" eaLnBrk="1" hangingPunct="1"/>
            <a:r>
              <a:rPr lang="en-US" sz="2800" b="1">
                <a:latin typeface="Arial" charset="0"/>
              </a:rPr>
              <a:t>Bài : Thời gian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Azu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8" y="57150"/>
            <a:ext cx="91297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4" name="Picture 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73800" y="431800"/>
            <a:ext cx="190500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-12700" y="-90488"/>
            <a:ext cx="9372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>
                <a:solidFill>
                  <a:srgbClr val="FF6699"/>
                </a:solidFill>
                <a:latin typeface="Arial" charset="0"/>
                <a:sym typeface="Wingdings 2" pitchFamily="18" charset="2"/>
              </a:rPr>
              <a:t>. </a:t>
            </a:r>
            <a:r>
              <a:rPr lang="en-US" sz="3200">
                <a:solidFill>
                  <a:srgbClr val="FF6699"/>
                </a:solidFill>
                <a:latin typeface="Arial" charset="0"/>
              </a:rPr>
              <a:t>Một máy bay bay với vận tốc 860 km/giờ </a:t>
            </a:r>
            <a:r>
              <a:rPr lang="vi-VN" sz="3200">
                <a:solidFill>
                  <a:srgbClr val="FF6699"/>
                </a:solidFill>
                <a:latin typeface="Arial" charset="0"/>
              </a:rPr>
              <a:t>đư</a:t>
            </a:r>
            <a:r>
              <a:rPr lang="en-US" sz="3200">
                <a:solidFill>
                  <a:srgbClr val="FF6699"/>
                </a:solidFill>
                <a:latin typeface="Arial" charset="0"/>
              </a:rPr>
              <a:t>ợc quãng </a:t>
            </a:r>
            <a:r>
              <a:rPr lang="vi-VN" sz="3200">
                <a:solidFill>
                  <a:srgbClr val="FF6699"/>
                </a:solidFill>
                <a:latin typeface="Arial" charset="0"/>
              </a:rPr>
              <a:t>đư</a:t>
            </a:r>
            <a:r>
              <a:rPr lang="en-US" sz="3200">
                <a:solidFill>
                  <a:srgbClr val="FF6699"/>
                </a:solidFill>
                <a:latin typeface="Arial" charset="0"/>
              </a:rPr>
              <a:t>ờng 2150 km. Hỏi máy bay </a:t>
            </a:r>
            <a:r>
              <a:rPr lang="vi-VN" sz="3200">
                <a:solidFill>
                  <a:srgbClr val="FF6699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FF6699"/>
                </a:solidFill>
                <a:latin typeface="Arial" charset="0"/>
              </a:rPr>
              <a:t>ến n</a:t>
            </a:r>
            <a:r>
              <a:rPr lang="vi-VN" sz="3200">
                <a:solidFill>
                  <a:srgbClr val="FF6699"/>
                </a:solidFill>
                <a:latin typeface="Arial" charset="0"/>
              </a:rPr>
              <a:t>ơ</a:t>
            </a:r>
            <a:r>
              <a:rPr lang="en-US" sz="3200">
                <a:solidFill>
                  <a:srgbClr val="FF6699"/>
                </a:solidFill>
                <a:latin typeface="Arial" charset="0"/>
              </a:rPr>
              <a:t>i lúc mấy giờ, nếu nó khởi hành lúc 8 giờ 45 phút?</a:t>
            </a:r>
          </a:p>
        </p:txBody>
      </p:sp>
      <p:cxnSp>
        <p:nvCxnSpPr>
          <p:cNvPr id="43019" name="AutoShape 11"/>
          <p:cNvCxnSpPr>
            <a:cxnSpLocks noChangeShapeType="1"/>
          </p:cNvCxnSpPr>
          <p:nvPr/>
        </p:nvCxnSpPr>
        <p:spPr bwMode="auto">
          <a:xfrm>
            <a:off x="319088" y="3281363"/>
            <a:ext cx="8001000" cy="1587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</p:cxn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8334375" y="3128963"/>
            <a:ext cx="0" cy="304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304800" y="3124200"/>
            <a:ext cx="0" cy="304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47663" y="3357563"/>
            <a:ext cx="7953375" cy="666750"/>
            <a:chOff x="537" y="504"/>
            <a:chExt cx="4608" cy="420"/>
          </a:xfrm>
        </p:grpSpPr>
        <p:sp>
          <p:nvSpPr>
            <p:cNvPr id="12319" name="AutoShape 15"/>
            <p:cNvSpPr>
              <a:spLocks/>
            </p:cNvSpPr>
            <p:nvPr/>
          </p:nvSpPr>
          <p:spPr bwMode="auto">
            <a:xfrm rot="5400000">
              <a:off x="2764" y="-1723"/>
              <a:ext cx="154" cy="4608"/>
            </a:xfrm>
            <a:prstGeom prst="rightBrace">
              <a:avLst>
                <a:gd name="adj1" fmla="val 249351"/>
                <a:gd name="adj2" fmla="val 50000"/>
              </a:avLst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2320" name="Text Box 16"/>
            <p:cNvSpPr txBox="1">
              <a:spLocks noChangeArrowheads="1"/>
            </p:cNvSpPr>
            <p:nvPr/>
          </p:nvSpPr>
          <p:spPr bwMode="auto">
            <a:xfrm>
              <a:off x="2307" y="672"/>
              <a:ext cx="1008" cy="252"/>
            </a:xfrm>
            <a:prstGeom prst="rect">
              <a:avLst/>
            </a:prstGeom>
            <a:noFill/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 sz="2000">
                <a:solidFill>
                  <a:srgbClr val="00FF00"/>
                </a:solidFill>
                <a:latin typeface="Arial" charset="0"/>
              </a:endParaRPr>
            </a:p>
          </p:txBody>
        </p:sp>
      </p:grp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2438400" y="449263"/>
            <a:ext cx="1752600" cy="5842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Arial" charset="0"/>
              </a:rPr>
              <a:t>2150 km</a:t>
            </a: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6019800" y="-84138"/>
            <a:ext cx="2286000" cy="584201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FF99"/>
                </a:solidFill>
                <a:latin typeface="Arial" charset="0"/>
              </a:rPr>
              <a:t>860 km/giờ</a:t>
            </a:r>
          </a:p>
        </p:txBody>
      </p:sp>
      <p:sp>
        <p:nvSpPr>
          <p:cNvPr id="12299" name="Text Box 26"/>
          <p:cNvSpPr txBox="1">
            <a:spLocks noChangeArrowheads="1"/>
          </p:cNvSpPr>
          <p:nvPr/>
        </p:nvSpPr>
        <p:spPr bwMode="auto">
          <a:xfrm>
            <a:off x="2193925" y="3463925"/>
            <a:ext cx="2911475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7110413" y="2676525"/>
            <a:ext cx="2286000" cy="461963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FF00"/>
                </a:solidFill>
                <a:latin typeface="Arial" charset="0"/>
              </a:rPr>
              <a:t>8 giờ 45 phút</a:t>
            </a:r>
          </a:p>
        </p:txBody>
      </p:sp>
      <p:sp>
        <p:nvSpPr>
          <p:cNvPr id="43038" name="Text Box 30"/>
          <p:cNvSpPr txBox="1">
            <a:spLocks noChangeArrowheads="1"/>
          </p:cNvSpPr>
          <p:nvPr/>
        </p:nvSpPr>
        <p:spPr bwMode="auto">
          <a:xfrm>
            <a:off x="28575" y="1443038"/>
            <a:ext cx="1343025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u="sng">
                <a:latin typeface="Arial" charset="0"/>
              </a:rPr>
              <a:t>Tóm tắt</a:t>
            </a:r>
          </a:p>
        </p:txBody>
      </p: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7648575" y="3390900"/>
            <a:ext cx="1476375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Xuất phát</a:t>
            </a:r>
          </a:p>
        </p:txBody>
      </p:sp>
      <p:sp>
        <p:nvSpPr>
          <p:cNvPr id="43040" name="Text Box 32"/>
          <p:cNvSpPr txBox="1">
            <a:spLocks noChangeArrowheads="1"/>
          </p:cNvSpPr>
          <p:nvPr/>
        </p:nvSpPr>
        <p:spPr bwMode="auto">
          <a:xfrm>
            <a:off x="-9525" y="3405188"/>
            <a:ext cx="881063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Đích</a:t>
            </a:r>
          </a:p>
        </p:txBody>
      </p:sp>
      <p:sp>
        <p:nvSpPr>
          <p:cNvPr id="43041" name="Text Box 33"/>
          <p:cNvSpPr txBox="1">
            <a:spLocks noChangeArrowheads="1"/>
          </p:cNvSpPr>
          <p:nvPr/>
        </p:nvSpPr>
        <p:spPr bwMode="auto">
          <a:xfrm>
            <a:off x="-57150" y="2719388"/>
            <a:ext cx="18288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FF00"/>
                </a:solidFill>
                <a:latin typeface="Arial" charset="0"/>
              </a:rPr>
              <a:t>? giờ ? phút</a:t>
            </a:r>
          </a:p>
        </p:txBody>
      </p:sp>
      <p:sp>
        <p:nvSpPr>
          <p:cNvPr id="43042" name="Text Box 34"/>
          <p:cNvSpPr txBox="1">
            <a:spLocks noChangeArrowheads="1"/>
          </p:cNvSpPr>
          <p:nvPr/>
        </p:nvSpPr>
        <p:spPr bwMode="auto">
          <a:xfrm>
            <a:off x="5943600" y="3605213"/>
            <a:ext cx="8382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u="sng">
                <a:latin typeface="Arial" charset="0"/>
              </a:rPr>
              <a:t>Giải </a:t>
            </a:r>
          </a:p>
        </p:txBody>
      </p:sp>
      <p:sp>
        <p:nvSpPr>
          <p:cNvPr id="43043" name="Text Box 35"/>
          <p:cNvSpPr txBox="1">
            <a:spLocks noChangeArrowheads="1"/>
          </p:cNvSpPr>
          <p:nvPr/>
        </p:nvSpPr>
        <p:spPr bwMode="auto">
          <a:xfrm>
            <a:off x="4648200" y="4071938"/>
            <a:ext cx="4800600" cy="46196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Thời gian máy bay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ã bay là:</a:t>
            </a:r>
          </a:p>
        </p:txBody>
      </p:sp>
      <p:sp>
        <p:nvSpPr>
          <p:cNvPr id="43044" name="Text Box 36"/>
          <p:cNvSpPr txBox="1">
            <a:spLocks noChangeArrowheads="1"/>
          </p:cNvSpPr>
          <p:nvPr/>
        </p:nvSpPr>
        <p:spPr bwMode="auto">
          <a:xfrm>
            <a:off x="3529013" y="4486275"/>
            <a:ext cx="6019800" cy="461963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2150 : 860 = 2,5 (giờ) = 2 giờ 30 phút</a:t>
            </a:r>
          </a:p>
        </p:txBody>
      </p:sp>
      <p:sp>
        <p:nvSpPr>
          <p:cNvPr id="43045" name="Text Box 37"/>
          <p:cNvSpPr txBox="1">
            <a:spLocks noChangeArrowheads="1"/>
          </p:cNvSpPr>
          <p:nvPr/>
        </p:nvSpPr>
        <p:spPr bwMode="auto">
          <a:xfrm>
            <a:off x="4748213" y="4967288"/>
            <a:ext cx="3524250" cy="46196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Máy bay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ến n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i lúc:</a:t>
            </a:r>
          </a:p>
        </p:txBody>
      </p:sp>
      <p:sp>
        <p:nvSpPr>
          <p:cNvPr id="43046" name="Line 38"/>
          <p:cNvSpPr>
            <a:spLocks noChangeShapeType="1"/>
          </p:cNvSpPr>
          <p:nvPr/>
        </p:nvSpPr>
        <p:spPr bwMode="auto">
          <a:xfrm>
            <a:off x="5067300" y="990600"/>
            <a:ext cx="1447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047" name="Line 39"/>
          <p:cNvSpPr>
            <a:spLocks noChangeShapeType="1"/>
          </p:cNvSpPr>
          <p:nvPr/>
        </p:nvSpPr>
        <p:spPr bwMode="auto">
          <a:xfrm>
            <a:off x="6807200" y="977900"/>
            <a:ext cx="1905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048" name="Line 40"/>
          <p:cNvSpPr>
            <a:spLocks noChangeShapeType="1"/>
          </p:cNvSpPr>
          <p:nvPr/>
        </p:nvSpPr>
        <p:spPr bwMode="auto">
          <a:xfrm>
            <a:off x="63500" y="1473200"/>
            <a:ext cx="1447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050" name="Text Box 42"/>
          <p:cNvSpPr txBox="1">
            <a:spLocks noChangeArrowheads="1"/>
          </p:cNvSpPr>
          <p:nvPr/>
        </p:nvSpPr>
        <p:spPr bwMode="auto">
          <a:xfrm>
            <a:off x="7096125" y="4491038"/>
            <a:ext cx="2133600" cy="46196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2 giờ 30 phút</a:t>
            </a:r>
          </a:p>
        </p:txBody>
      </p:sp>
      <p:sp>
        <p:nvSpPr>
          <p:cNvPr id="43051" name="Text Box 43"/>
          <p:cNvSpPr txBox="1">
            <a:spLocks noChangeArrowheads="1"/>
          </p:cNvSpPr>
          <p:nvPr/>
        </p:nvSpPr>
        <p:spPr bwMode="auto">
          <a:xfrm>
            <a:off x="4295775" y="5514975"/>
            <a:ext cx="304800" cy="461963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6699"/>
                </a:solidFill>
                <a:latin typeface="Arial" charset="0"/>
              </a:rPr>
              <a:t>+</a:t>
            </a:r>
          </a:p>
        </p:txBody>
      </p:sp>
      <p:sp>
        <p:nvSpPr>
          <p:cNvPr id="43052" name="Text Box 44"/>
          <p:cNvSpPr txBox="1">
            <a:spLocks noChangeArrowheads="1"/>
          </p:cNvSpPr>
          <p:nvPr/>
        </p:nvSpPr>
        <p:spPr bwMode="auto">
          <a:xfrm>
            <a:off x="6596063" y="5514975"/>
            <a:ext cx="381000" cy="461963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=</a:t>
            </a:r>
          </a:p>
        </p:txBody>
      </p:sp>
      <p:sp>
        <p:nvSpPr>
          <p:cNvPr id="12315" name="Text Box 45"/>
          <p:cNvSpPr txBox="1">
            <a:spLocks noChangeArrowheads="1"/>
          </p:cNvSpPr>
          <p:nvPr/>
        </p:nvSpPr>
        <p:spPr bwMode="auto">
          <a:xfrm>
            <a:off x="1219200" y="5943600"/>
            <a:ext cx="1828800" cy="461963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2316" name="Text Box 46"/>
          <p:cNvSpPr txBox="1">
            <a:spLocks noChangeArrowheads="1"/>
          </p:cNvSpPr>
          <p:nvPr/>
        </p:nvSpPr>
        <p:spPr bwMode="auto">
          <a:xfrm>
            <a:off x="1219200" y="6096000"/>
            <a:ext cx="19812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43055" name="Text Box 47"/>
          <p:cNvSpPr txBox="1">
            <a:spLocks noChangeArrowheads="1"/>
          </p:cNvSpPr>
          <p:nvPr/>
        </p:nvSpPr>
        <p:spPr bwMode="auto">
          <a:xfrm>
            <a:off x="6819900" y="5500688"/>
            <a:ext cx="2362200" cy="46196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11 giờ 15 phút</a:t>
            </a:r>
          </a:p>
        </p:txBody>
      </p:sp>
      <p:sp>
        <p:nvSpPr>
          <p:cNvPr id="43056" name="Text Box 48"/>
          <p:cNvSpPr txBox="1">
            <a:spLocks noChangeArrowheads="1"/>
          </p:cNvSpPr>
          <p:nvPr/>
        </p:nvSpPr>
        <p:spPr bwMode="auto">
          <a:xfrm>
            <a:off x="5495925" y="6043613"/>
            <a:ext cx="3733800" cy="46196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Đáp số : 11 giờ 15 phút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30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30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9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70" decel="1000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770" decel="100000"/>
                                        <p:tgtEl>
                                          <p:spTgt spid="430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3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3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0.00416 L 0.10729 0.44925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770" decel="100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770" decel="100000"/>
                                        <p:tgtEl>
                                          <p:spTgt spid="430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-2.31214E-7 C 0.046 0.06682 0.09253 0.13434 0.10781 0.17873 C 0.12291 0.22335 0.221 0.25295 0.0908 0.26751 C -0.03941 0.28231 -0.35677 0.27353 -0.67361 0.2652 " pathEditMode="relative" rAng="0" ptsTypes="aaaA">
                                      <p:cBhvr>
                                        <p:cTn id="82" dur="5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" y="141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1.27168E-6 C 0.04375 0.07399 0.08924 0.14844 0.10417 0.19792 C 0.1191 0.24717 0.21459 0.27954 0.08733 0.29549 C -0.03958 0.31191 -0.34913 0.30243 -0.65833 0.29318 " pathEditMode="relative" rAng="0" ptsTypes="aaaA">
                                      <p:cBhvr>
                                        <p:cTn id="84" dur="50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" y="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0" fill="hold"/>
                                        <p:tgtEl>
                                          <p:spTgt spid="43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0" fill="hold"/>
                                        <p:tgtEl>
                                          <p:spTgt spid="43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0" fill="hold"/>
                                        <p:tgtEl>
                                          <p:spTgt spid="43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0" fill="hold"/>
                                        <p:tgtEl>
                                          <p:spTgt spid="43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0" fill="hold"/>
                                        <p:tgtEl>
                                          <p:spTgt spid="43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0" fill="hold"/>
                                        <p:tgtEl>
                                          <p:spTgt spid="43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770" decel="100000"/>
                                        <p:tgtEl>
                                          <p:spTgt spid="430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4" dur="770" decel="100000"/>
                                        <p:tgtEl>
                                          <p:spTgt spid="430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6" dur="770" fill="hold"/>
                                        <p:tgtEl>
                                          <p:spTgt spid="43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8" dur="770" fill="hold"/>
                                        <p:tgtEl>
                                          <p:spTgt spid="43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4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3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3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3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3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 tmFilter="0,0; .5, 1; 1, 1"/>
                                        <p:tgtEl>
                                          <p:spTgt spid="4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8" dur="80"/>
                                        <p:tgtEl>
                                          <p:spTgt spid="430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9" dur="80"/>
                                        <p:tgtEl>
                                          <p:spTgt spid="430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80"/>
                                        <p:tgtEl>
                                          <p:spTgt spid="430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9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0" fill="hold"/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0" fill="hold"/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0" fill="hold"/>
                                        <p:tgtEl>
                                          <p:spTgt spid="43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0" fill="hold"/>
                                        <p:tgtEl>
                                          <p:spTgt spid="43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45087E-6 L -0.5276 0.41596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1.66667E-6 -1.90751E-6 L -0.27604 0.15168 " pathEditMode="relative" rAng="0" ptsTypes="AA">
                                      <p:cBhvr>
                                        <p:cTn id="157" dur="2000" fill="hold"/>
                                        <p:tgtEl>
                                          <p:spTgt spid="43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" y="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43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3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43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3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6" grpId="0"/>
      <p:bldP spid="43016" grpId="1"/>
      <p:bldP spid="43020" grpId="0" animBg="1"/>
      <p:bldP spid="43021" grpId="0" animBg="1"/>
      <p:bldP spid="43030" grpId="0"/>
      <p:bldP spid="43030" grpId="1"/>
      <p:bldP spid="43030" grpId="2"/>
      <p:bldP spid="43030" grpId="3"/>
      <p:bldP spid="43032" grpId="0"/>
      <p:bldP spid="43032" grpId="1"/>
      <p:bldP spid="43032" grpId="2"/>
      <p:bldP spid="43032" grpId="3"/>
      <p:bldP spid="43036" grpId="0"/>
      <p:bldP spid="43036" grpId="1"/>
      <p:bldP spid="43036" grpId="2"/>
      <p:bldP spid="43036" grpId="3"/>
      <p:bldP spid="43038" grpId="0"/>
      <p:bldP spid="43038" grpId="1"/>
      <p:bldP spid="43039" grpId="0"/>
      <p:bldP spid="43039" grpId="1"/>
      <p:bldP spid="43040" grpId="0"/>
      <p:bldP spid="43040" grpId="1"/>
      <p:bldP spid="43041" grpId="0"/>
      <p:bldP spid="43041" grpId="1"/>
      <p:bldP spid="43042" grpId="0"/>
      <p:bldP spid="43042" grpId="1"/>
      <p:bldP spid="43043" grpId="0"/>
      <p:bldP spid="43043" grpId="1"/>
      <p:bldP spid="43044" grpId="0"/>
      <p:bldP spid="43044" grpId="1"/>
      <p:bldP spid="43045" grpId="0"/>
      <p:bldP spid="43045" grpId="1"/>
      <p:bldP spid="43046" grpId="0" animBg="1"/>
      <p:bldP spid="43047" grpId="0" animBg="1"/>
      <p:bldP spid="43048" grpId="0" animBg="1"/>
      <p:bldP spid="43050" grpId="0"/>
      <p:bldP spid="43050" grpId="1"/>
      <p:bldP spid="43051" grpId="0"/>
      <p:bldP spid="43052" grpId="0"/>
      <p:bldP spid="43055" grpId="0"/>
      <p:bldP spid="430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50800" y="-50800"/>
            <a:ext cx="1625600" cy="461963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b="1" u="sng">
                <a:solidFill>
                  <a:srgbClr val="FF6699"/>
                </a:solidFill>
                <a:latin typeface="Arial" charset="0"/>
              </a:rPr>
              <a:t>Củng cố</a:t>
            </a:r>
            <a:r>
              <a:rPr lang="en-US" b="1">
                <a:latin typeface="Arial" charset="0"/>
              </a:rPr>
              <a:t> </a:t>
            </a:r>
          </a:p>
        </p:txBody>
      </p:sp>
      <p:pic>
        <p:nvPicPr>
          <p:cNvPr id="46088" name="Picture 8" descr="post-60-107063999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2004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92" name="AutoShape 12"/>
          <p:cNvSpPr>
            <a:spLocks noChangeArrowheads="1"/>
          </p:cNvSpPr>
          <p:nvPr/>
        </p:nvSpPr>
        <p:spPr bwMode="auto">
          <a:xfrm>
            <a:off x="5029200" y="533400"/>
            <a:ext cx="4114800" cy="1143000"/>
          </a:xfrm>
          <a:prstGeom prst="cloudCallout">
            <a:avLst>
              <a:gd name="adj1" fmla="val -1273"/>
              <a:gd name="adj2" fmla="val 301528"/>
            </a:avLst>
          </a:prstGeom>
          <a:solidFill>
            <a:srgbClr val="66FFFF"/>
          </a:solidFill>
          <a:ln w="3175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latin typeface="Arial" charset="0"/>
              </a:rPr>
              <a:t>Muốn tìm thời gian ta làm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thế nào?</a:t>
            </a:r>
          </a:p>
        </p:txBody>
      </p:sp>
      <p:sp>
        <p:nvSpPr>
          <p:cNvPr id="46093" name="AutoShape 13"/>
          <p:cNvSpPr>
            <a:spLocks noChangeArrowheads="1"/>
          </p:cNvSpPr>
          <p:nvPr/>
        </p:nvSpPr>
        <p:spPr bwMode="auto">
          <a:xfrm>
            <a:off x="304800" y="533400"/>
            <a:ext cx="4114800" cy="1143000"/>
          </a:xfrm>
          <a:prstGeom prst="cloudCallout">
            <a:avLst>
              <a:gd name="adj1" fmla="val 76620"/>
              <a:gd name="adj2" fmla="val 327361"/>
            </a:avLst>
          </a:prstGeom>
          <a:solidFill>
            <a:srgbClr val="FF00FF"/>
          </a:solidFill>
          <a:ln w="3175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solidFill>
                  <a:srgbClr val="00FF00"/>
                </a:solidFill>
                <a:latin typeface="Arial" charset="0"/>
              </a:rPr>
              <a:t>Ta lấy quãng </a:t>
            </a:r>
            <a:r>
              <a:rPr lang="vi-VN" sz="2000">
                <a:solidFill>
                  <a:srgbClr val="00FF00"/>
                </a:solidFill>
                <a:latin typeface="Arial" charset="0"/>
              </a:rPr>
              <a:t>đư</a:t>
            </a:r>
            <a:r>
              <a:rPr lang="en-US" sz="2000">
                <a:solidFill>
                  <a:srgbClr val="00FF00"/>
                </a:solidFill>
                <a:latin typeface="Arial" charset="0"/>
              </a:rPr>
              <a:t>ờng chia cho vận tốc</a:t>
            </a:r>
          </a:p>
        </p:txBody>
      </p:sp>
      <p:sp>
        <p:nvSpPr>
          <p:cNvPr id="46094" name="AutoShape 14"/>
          <p:cNvSpPr>
            <a:spLocks noChangeArrowheads="1"/>
          </p:cNvSpPr>
          <p:nvPr/>
        </p:nvSpPr>
        <p:spPr bwMode="auto">
          <a:xfrm>
            <a:off x="0" y="2133600"/>
            <a:ext cx="4114800" cy="1143000"/>
          </a:xfrm>
          <a:prstGeom prst="cloudCallout">
            <a:avLst>
              <a:gd name="adj1" fmla="val 7833"/>
              <a:gd name="adj2" fmla="val 199444"/>
            </a:avLst>
          </a:prstGeom>
          <a:solidFill>
            <a:srgbClr val="66FFFF"/>
          </a:solidFill>
          <a:ln w="3175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latin typeface="Arial" charset="0"/>
              </a:rPr>
              <a:t>Bạn hãy nêu công thức tính thời gian?</a:t>
            </a:r>
          </a:p>
        </p:txBody>
      </p:sp>
      <p:sp>
        <p:nvSpPr>
          <p:cNvPr id="46095" name="AutoShape 15"/>
          <p:cNvSpPr>
            <a:spLocks noChangeArrowheads="1"/>
          </p:cNvSpPr>
          <p:nvPr/>
        </p:nvSpPr>
        <p:spPr bwMode="auto">
          <a:xfrm>
            <a:off x="5029200" y="2209800"/>
            <a:ext cx="4114800" cy="1143000"/>
          </a:xfrm>
          <a:prstGeom prst="cloudCallout">
            <a:avLst>
              <a:gd name="adj1" fmla="val -4593"/>
              <a:gd name="adj2" fmla="val 169306"/>
            </a:avLst>
          </a:prstGeom>
          <a:solidFill>
            <a:srgbClr val="FF00FF"/>
          </a:solidFill>
          <a:ln w="3175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3200">
                <a:solidFill>
                  <a:srgbClr val="00FF00"/>
                </a:solidFill>
                <a:latin typeface="Arial" charset="0"/>
              </a:rPr>
              <a:t>t = s : 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  <p:bldP spid="46092" grpId="0" animBg="1"/>
      <p:bldP spid="46093" grpId="0" animBg="1"/>
      <p:bldP spid="46094" grpId="0" animBg="1"/>
      <p:bldP spid="4609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81000" y="762000"/>
            <a:ext cx="274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I. Kiểm tra bài cũ 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81000" y="1524000"/>
            <a:ext cx="624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>
                <a:solidFill>
                  <a:srgbClr val="00FF00"/>
                </a:solidFill>
                <a:latin typeface="Arial" charset="0"/>
                <a:sym typeface="Wingdings" pitchFamily="2" charset="2"/>
              </a:rPr>
              <a:t></a:t>
            </a:r>
            <a:r>
              <a:rPr lang="en-US" sz="2000" i="1">
                <a:latin typeface="Arial" charset="0"/>
                <a:sym typeface="Wingdings" pitchFamily="2" charset="2"/>
              </a:rPr>
              <a:t> </a:t>
            </a:r>
            <a:r>
              <a:rPr lang="en-US" sz="2000" i="1">
                <a:latin typeface="Arial" charset="0"/>
              </a:rPr>
              <a:t>Em hãy phát biểu qui tắc và công thức tính 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09600" y="2362200"/>
            <a:ext cx="6324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lphaLcParenR"/>
            </a:pPr>
            <a:r>
              <a:rPr lang="en-US" sz="2000" i="1">
                <a:latin typeface="Arial" charset="0"/>
              </a:rPr>
              <a:t>Vận tốc ?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28600" y="2895600"/>
            <a:ext cx="891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>
                <a:latin typeface="Arial" charset="0"/>
              </a:rPr>
              <a:t>Đáp án:Muốn tính vận tốc ,ta lấy quãng </a:t>
            </a:r>
            <a:r>
              <a:rPr lang="vi-VN" sz="2000" i="1">
                <a:latin typeface="Arial" charset="0"/>
              </a:rPr>
              <a:t>đư</a:t>
            </a:r>
            <a:r>
              <a:rPr lang="en-US" sz="2000" i="1">
                <a:latin typeface="Arial" charset="0"/>
              </a:rPr>
              <a:t>ờng  chia cho thời gian.                         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276600" y="3429000"/>
            <a:ext cx="1143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800" i="1">
                <a:latin typeface="Arial" charset="0"/>
              </a:rPr>
              <a:t>V = s : t</a:t>
            </a:r>
          </a:p>
        </p:txBody>
      </p:sp>
      <p:sp>
        <p:nvSpPr>
          <p:cNvPr id="4103" name="Text Box 12"/>
          <p:cNvSpPr txBox="1">
            <a:spLocks noChangeArrowheads="1"/>
          </p:cNvSpPr>
          <p:nvPr/>
        </p:nvSpPr>
        <p:spPr bwMode="auto">
          <a:xfrm>
            <a:off x="1219200" y="3657600"/>
            <a:ext cx="6172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800" i="1">
              <a:latin typeface="Arial" charset="0"/>
            </a:endParaRPr>
          </a:p>
          <a:p>
            <a:endParaRPr lang="en-US" sz="1800" i="1">
              <a:latin typeface="Arial" charset="0"/>
            </a:endParaRPr>
          </a:p>
          <a:p>
            <a:endParaRPr lang="en-US" sz="1800" i="1">
              <a:latin typeface="Arial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85800" y="4191000"/>
            <a:ext cx="342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>
                <a:latin typeface="Arial" charset="0"/>
              </a:rPr>
              <a:t>b) Quãng </a:t>
            </a:r>
            <a:r>
              <a:rPr lang="vi-VN" sz="2000" i="1">
                <a:latin typeface="Arial" charset="0"/>
              </a:rPr>
              <a:t>đư</a:t>
            </a:r>
            <a:r>
              <a:rPr lang="en-US" sz="2000" i="1">
                <a:latin typeface="Arial" charset="0"/>
              </a:rPr>
              <a:t>ờng?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304800" y="4572000"/>
            <a:ext cx="883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>
                <a:latin typeface="Arial" charset="0"/>
              </a:rPr>
              <a:t>Đáp án :Muốn tính quãng </a:t>
            </a:r>
            <a:r>
              <a:rPr lang="vi-VN" sz="2000" i="1">
                <a:latin typeface="Arial" charset="0"/>
              </a:rPr>
              <a:t>đư</a:t>
            </a:r>
            <a:r>
              <a:rPr lang="en-US" sz="2000" i="1">
                <a:latin typeface="Arial" charset="0"/>
              </a:rPr>
              <a:t>ờng ,ta lấy vận tốc nhân với thời gian .</a:t>
            </a:r>
          </a:p>
        </p:txBody>
      </p:sp>
      <p:sp>
        <p:nvSpPr>
          <p:cNvPr id="4106" name="Text Box 18"/>
          <p:cNvSpPr txBox="1">
            <a:spLocks noChangeArrowheads="1"/>
          </p:cNvSpPr>
          <p:nvPr/>
        </p:nvSpPr>
        <p:spPr bwMode="auto">
          <a:xfrm flipH="1">
            <a:off x="2743200" y="5562600"/>
            <a:ext cx="2743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US" sz="1800" i="1">
              <a:latin typeface="Arial" charset="0"/>
            </a:endParaRPr>
          </a:p>
          <a:p>
            <a:pPr>
              <a:spcBef>
                <a:spcPct val="0"/>
              </a:spcBef>
            </a:pPr>
            <a:endParaRPr lang="en-US" sz="1800" i="1">
              <a:latin typeface="Arial" charset="0"/>
            </a:endParaRPr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3276600" y="5181600"/>
            <a:ext cx="1320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9900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800">
                <a:latin typeface="Arial" charset="0"/>
              </a:rPr>
              <a:t>S = v </a:t>
            </a:r>
            <a:r>
              <a:rPr lang="en-US" sz="1400">
                <a:latin typeface="Arial" charset="0"/>
              </a:rPr>
              <a:t>x</a:t>
            </a:r>
            <a:r>
              <a:rPr lang="en-US" sz="1800">
                <a:latin typeface="Arial" charset="0"/>
              </a:rPr>
              <a:t>  t </a:t>
            </a:r>
            <a:endParaRPr lang="en-US" sz="900">
              <a:latin typeface="Arial" charset="0"/>
            </a:endParaRP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3594100" y="4572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>
                <a:latin typeface="Arial" charset="0"/>
              </a:rPr>
              <a:t>Môn : 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2" grpId="0"/>
      <p:bldP spid="9223" grpId="0"/>
      <p:bldP spid="9224" grpId="0"/>
      <p:bldP spid="9226" grpId="0" animBg="1"/>
      <p:bldP spid="9231" grpId="0"/>
      <p:bldP spid="9233" grpId="0"/>
      <p:bldP spid="9235" grpId="0" animBg="1"/>
      <p:bldP spid="92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81000" y="1600200"/>
            <a:ext cx="8458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a) Bài toán 1: Một ô tô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i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quãng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ờng 170km với vận  tốc 42,5 km/giờ .Tính thời gian ôtô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i quãng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ờng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ó ?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57200" y="2376488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Tóm tắt :</a:t>
            </a:r>
          </a:p>
        </p:txBody>
      </p:sp>
      <p:sp>
        <p:nvSpPr>
          <p:cNvPr id="5124" name="Text Box 27"/>
          <p:cNvSpPr txBox="1">
            <a:spLocks noChangeArrowheads="1"/>
          </p:cNvSpPr>
          <p:nvPr/>
        </p:nvSpPr>
        <p:spPr bwMode="auto">
          <a:xfrm>
            <a:off x="-381000" y="23622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1066800" y="2786063"/>
            <a:ext cx="6781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  <a:sym typeface="Wingdings" pitchFamily="2" charset="2"/>
              </a:rPr>
              <a:t> Quãng </a:t>
            </a:r>
            <a:r>
              <a:rPr lang="vi-VN" sz="2000">
                <a:latin typeface="Arial" charset="0"/>
                <a:sym typeface="Wingdings" pitchFamily="2" charset="2"/>
              </a:rPr>
              <a:t>đư</a:t>
            </a:r>
            <a:r>
              <a:rPr lang="en-US" sz="2000">
                <a:latin typeface="Arial" charset="0"/>
                <a:sym typeface="Wingdings" pitchFamily="2" charset="2"/>
              </a:rPr>
              <a:t>ờng ôtô </a:t>
            </a:r>
            <a:r>
              <a:rPr lang="vi-VN" sz="2000">
                <a:latin typeface="Arial" charset="0"/>
                <a:sym typeface="Wingdings" pitchFamily="2" charset="2"/>
              </a:rPr>
              <a:t>đ</a:t>
            </a:r>
            <a:r>
              <a:rPr lang="en-US" sz="2000">
                <a:latin typeface="Arial" charset="0"/>
                <a:sym typeface="Wingdings" pitchFamily="2" charset="2"/>
              </a:rPr>
              <a:t>i </a:t>
            </a:r>
            <a:r>
              <a:rPr lang="vi-VN" sz="2000">
                <a:latin typeface="Arial" charset="0"/>
                <a:sym typeface="Wingdings" pitchFamily="2" charset="2"/>
              </a:rPr>
              <a:t>đư</a:t>
            </a:r>
            <a:r>
              <a:rPr lang="en-US" sz="2000">
                <a:latin typeface="Arial" charset="0"/>
                <a:sym typeface="Wingdings" pitchFamily="2" charset="2"/>
              </a:rPr>
              <a:t>ợc bao nhiêu ki-lô-mét? 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1076325" y="3311525"/>
            <a:ext cx="5172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  <a:sym typeface="Wingdings" pitchFamily="2" charset="2"/>
              </a:rPr>
              <a:t> Vận tốc của ôtô chạy là bao nhiêu? 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1100138" y="3795713"/>
            <a:ext cx="4462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  <a:sym typeface="Wingdings" pitchFamily="2" charset="2"/>
              </a:rPr>
              <a:t> Bài toán yêu cầu tính gì?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823913" y="5875338"/>
            <a:ext cx="7315200" cy="644525"/>
            <a:chOff x="528" y="3072"/>
            <a:chExt cx="4608" cy="406"/>
          </a:xfrm>
        </p:grpSpPr>
        <p:sp>
          <p:nvSpPr>
            <p:cNvPr id="5140" name="AutoShape 21"/>
            <p:cNvSpPr>
              <a:spLocks/>
            </p:cNvSpPr>
            <p:nvPr/>
          </p:nvSpPr>
          <p:spPr bwMode="auto">
            <a:xfrm rot="5400000">
              <a:off x="2755" y="845"/>
              <a:ext cx="154" cy="4608"/>
            </a:xfrm>
            <a:prstGeom prst="rightBrace">
              <a:avLst>
                <a:gd name="adj1" fmla="val 249351"/>
                <a:gd name="adj2" fmla="val 50000"/>
              </a:avLst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41" name="Text Box 22"/>
            <p:cNvSpPr txBox="1">
              <a:spLocks noChangeArrowheads="1"/>
            </p:cNvSpPr>
            <p:nvPr/>
          </p:nvSpPr>
          <p:spPr bwMode="auto">
            <a:xfrm>
              <a:off x="2448" y="3226"/>
              <a:ext cx="732" cy="252"/>
            </a:xfrm>
            <a:prstGeom prst="rect">
              <a:avLst/>
            </a:prstGeom>
            <a:noFill/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 sz="2000" b="1">
                <a:solidFill>
                  <a:srgbClr val="00FF00"/>
                </a:solidFill>
                <a:latin typeface="Arial" charset="0"/>
              </a:endParaRP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819150" y="5610225"/>
            <a:ext cx="7334250" cy="323850"/>
            <a:chOff x="516" y="3534"/>
            <a:chExt cx="4620" cy="204"/>
          </a:xfrm>
        </p:grpSpPr>
        <p:sp>
          <p:nvSpPr>
            <p:cNvPr id="5137" name="Line 7"/>
            <p:cNvSpPr>
              <a:spLocks noChangeShapeType="1"/>
            </p:cNvSpPr>
            <p:nvPr/>
          </p:nvSpPr>
          <p:spPr bwMode="auto">
            <a:xfrm>
              <a:off x="516" y="3534"/>
              <a:ext cx="0" cy="19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Line 8"/>
            <p:cNvSpPr>
              <a:spLocks noChangeShapeType="1"/>
            </p:cNvSpPr>
            <p:nvPr/>
          </p:nvSpPr>
          <p:spPr bwMode="auto">
            <a:xfrm>
              <a:off x="528" y="3639"/>
              <a:ext cx="460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Line 29"/>
            <p:cNvSpPr>
              <a:spLocks noChangeShapeType="1"/>
            </p:cNvSpPr>
            <p:nvPr/>
          </p:nvSpPr>
          <p:spPr bwMode="auto">
            <a:xfrm>
              <a:off x="5136" y="3540"/>
              <a:ext cx="0" cy="19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0" name="Text Box 34"/>
          <p:cNvSpPr txBox="1">
            <a:spLocks noChangeArrowheads="1"/>
          </p:cNvSpPr>
          <p:nvPr/>
        </p:nvSpPr>
        <p:spPr bwMode="auto">
          <a:xfrm>
            <a:off x="2152650" y="-14288"/>
            <a:ext cx="541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i="1">
                <a:latin typeface="Arial" charset="0"/>
              </a:rPr>
              <a:t>Môn : Toán</a:t>
            </a:r>
            <a:endParaRPr lang="en-US" sz="1800">
              <a:latin typeface="Arial" charset="0"/>
            </a:endParaRPr>
          </a:p>
        </p:txBody>
      </p: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385763" y="1243013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II. Bài mới :</a:t>
            </a:r>
          </a:p>
        </p:txBody>
      </p:sp>
      <p:sp>
        <p:nvSpPr>
          <p:cNvPr id="5132" name="Text Box 36"/>
          <p:cNvSpPr txBox="1">
            <a:spLocks noChangeArrowheads="1"/>
          </p:cNvSpPr>
          <p:nvPr/>
        </p:nvSpPr>
        <p:spPr bwMode="auto">
          <a:xfrm>
            <a:off x="4191000" y="7620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Bài : Thời gian</a:t>
            </a:r>
          </a:p>
        </p:txBody>
      </p:sp>
      <p:sp>
        <p:nvSpPr>
          <p:cNvPr id="12328" name="Text Box 40"/>
          <p:cNvSpPr txBox="1">
            <a:spLocks noChangeArrowheads="1"/>
          </p:cNvSpPr>
          <p:nvPr/>
        </p:nvSpPr>
        <p:spPr bwMode="auto">
          <a:xfrm>
            <a:off x="6105525" y="1590675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FF00"/>
                </a:solidFill>
                <a:latin typeface="Arial" charset="0"/>
              </a:rPr>
              <a:t>170km</a:t>
            </a:r>
          </a:p>
        </p:txBody>
      </p:sp>
      <p:sp>
        <p:nvSpPr>
          <p:cNvPr id="12339" name="Text Box 51"/>
          <p:cNvSpPr txBox="1">
            <a:spLocks noChangeArrowheads="1"/>
          </p:cNvSpPr>
          <p:nvPr/>
        </p:nvSpPr>
        <p:spPr bwMode="auto">
          <a:xfrm>
            <a:off x="390525" y="1966913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FF00"/>
                </a:solidFill>
                <a:latin typeface="Arial" charset="0"/>
              </a:rPr>
              <a:t>42,5 km/giờ </a:t>
            </a:r>
          </a:p>
        </p:txBody>
      </p:sp>
      <p:pic>
        <p:nvPicPr>
          <p:cNvPr id="12347" name="Picture 59" descr="j02129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438400"/>
            <a:ext cx="13716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48" name="Text Box 60"/>
          <p:cNvSpPr txBox="1">
            <a:spLocks noChangeArrowheads="1"/>
          </p:cNvSpPr>
          <p:nvPr/>
        </p:nvSpPr>
        <p:spPr bwMode="auto">
          <a:xfrm>
            <a:off x="2703513" y="19685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3300"/>
                </a:solidFill>
                <a:latin typeface="Arial" charset="0"/>
              </a:rPr>
              <a:t>thời gian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33333E-6 -1.09827E-6 C -3.33333E-6 0.00023 -0.11475 0.33341 -0.22916 0.66728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" y="3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123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123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5365 -0.00902 C 0.3783 0.12509 0.70313 0.25988 0.68629 0.32485 C 0.66962 0.39052 0.31129 0.38589 -0.04688 0.38173 " pathEditMode="relative" rAng="0" ptsTypes="aaA">
                                      <p:cBhvr>
                                        <p:cTn id="72" dur="5000" fill="hold"/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" y="200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466 0.00416 C 0.42379 0.13272 0.77327 0.26173 0.75521 0.32393 C 0.73716 0.38659 0.35174 0.38196 -0.03333 0.3778 " pathEditMode="relative" rAng="0" ptsTypes="aaA">
                                      <p:cBhvr>
                                        <p:cTn id="74" dur="5000" fill="hold"/>
                                        <p:tgtEl>
                                          <p:spTgt spid="123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" y="191"/>
                                    </p:animMotion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3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123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123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123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313" grpId="0"/>
      <p:bldP spid="12314" grpId="0"/>
      <p:bldP spid="12316" grpId="0"/>
      <p:bldP spid="12323" grpId="0"/>
      <p:bldP spid="12328" grpId="0"/>
      <p:bldP spid="12328" grpId="1"/>
      <p:bldP spid="12339" grpId="0"/>
      <p:bldP spid="12339" grpId="1"/>
      <p:bldP spid="123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900488" y="1609725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u="sng">
                <a:latin typeface="Arial" charset="0"/>
              </a:rPr>
              <a:t>Bài giải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881063" y="457200"/>
            <a:ext cx="7334250" cy="1009650"/>
            <a:chOff x="555" y="288"/>
            <a:chExt cx="4620" cy="636"/>
          </a:xfrm>
        </p:grpSpPr>
        <p:grpSp>
          <p:nvGrpSpPr>
            <p:cNvPr id="6164" name="Group 22"/>
            <p:cNvGrpSpPr>
              <a:grpSpLocks/>
            </p:cNvGrpSpPr>
            <p:nvPr/>
          </p:nvGrpSpPr>
          <p:grpSpPr bwMode="auto">
            <a:xfrm>
              <a:off x="555" y="288"/>
              <a:ext cx="4620" cy="204"/>
              <a:chOff x="555" y="288"/>
              <a:chExt cx="4620" cy="204"/>
            </a:xfrm>
          </p:grpSpPr>
          <p:sp>
            <p:nvSpPr>
              <p:cNvPr id="6168" name="Line 6"/>
              <p:cNvSpPr>
                <a:spLocks noChangeShapeType="1"/>
              </p:cNvSpPr>
              <p:nvPr/>
            </p:nvSpPr>
            <p:spPr bwMode="auto">
              <a:xfrm>
                <a:off x="555" y="288"/>
                <a:ext cx="0" cy="19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9" name="Line 7"/>
              <p:cNvSpPr>
                <a:spLocks noChangeShapeType="1"/>
              </p:cNvSpPr>
              <p:nvPr/>
            </p:nvSpPr>
            <p:spPr bwMode="auto">
              <a:xfrm>
                <a:off x="567" y="393"/>
                <a:ext cx="4608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0" name="Line 8"/>
              <p:cNvSpPr>
                <a:spLocks noChangeShapeType="1"/>
              </p:cNvSpPr>
              <p:nvPr/>
            </p:nvSpPr>
            <p:spPr bwMode="auto">
              <a:xfrm>
                <a:off x="5175" y="294"/>
                <a:ext cx="0" cy="19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65" name="Group 16"/>
            <p:cNvGrpSpPr>
              <a:grpSpLocks/>
            </p:cNvGrpSpPr>
            <p:nvPr/>
          </p:nvGrpSpPr>
          <p:grpSpPr bwMode="auto">
            <a:xfrm>
              <a:off x="564" y="504"/>
              <a:ext cx="4608" cy="420"/>
              <a:chOff x="537" y="504"/>
              <a:chExt cx="4608" cy="420"/>
            </a:xfrm>
          </p:grpSpPr>
          <p:sp>
            <p:nvSpPr>
              <p:cNvPr id="6166" name="AutoShape 10"/>
              <p:cNvSpPr>
                <a:spLocks/>
              </p:cNvSpPr>
              <p:nvPr/>
            </p:nvSpPr>
            <p:spPr bwMode="auto">
              <a:xfrm rot="5400000">
                <a:off x="2764" y="-1723"/>
                <a:ext cx="154" cy="4608"/>
              </a:xfrm>
              <a:prstGeom prst="rightBrace">
                <a:avLst>
                  <a:gd name="adj1" fmla="val 249351"/>
                  <a:gd name="adj2" fmla="val 50000"/>
                </a:avLst>
              </a:prstGeom>
              <a:noFill/>
              <a:ln w="381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6167" name="Text Box 11"/>
              <p:cNvSpPr txBox="1">
                <a:spLocks noChangeArrowheads="1"/>
              </p:cNvSpPr>
              <p:nvPr/>
            </p:nvSpPr>
            <p:spPr bwMode="auto">
              <a:xfrm>
                <a:off x="2307" y="672"/>
                <a:ext cx="1008" cy="252"/>
              </a:xfrm>
              <a:prstGeom prst="rect">
                <a:avLst/>
              </a:prstGeom>
              <a:noFill/>
              <a:ln w="381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000">
                    <a:solidFill>
                      <a:srgbClr val="00FF00"/>
                    </a:solidFill>
                    <a:latin typeface="Arial" charset="0"/>
                  </a:rPr>
                  <a:t>S = 170km</a:t>
                </a:r>
              </a:p>
            </p:txBody>
          </p:sp>
        </p:grpSp>
      </p:grp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6400800" y="452438"/>
            <a:ext cx="0" cy="3143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6200775" y="-57150"/>
            <a:ext cx="220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FF00"/>
                </a:solidFill>
                <a:latin typeface="Arial" charset="0"/>
              </a:rPr>
              <a:t>V= 42,5 km/giờ</a:t>
            </a: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 rot="10800000">
            <a:off x="6400800" y="-796925"/>
            <a:ext cx="1828800" cy="1254125"/>
            <a:chOff x="934" y="2448"/>
            <a:chExt cx="3744" cy="1138"/>
          </a:xfrm>
        </p:grpSpPr>
        <p:sp>
          <p:nvSpPr>
            <p:cNvPr id="6162" name="AutoShape 20"/>
            <p:cNvSpPr>
              <a:spLocks/>
            </p:cNvSpPr>
            <p:nvPr/>
          </p:nvSpPr>
          <p:spPr bwMode="auto">
            <a:xfrm rot="5400000">
              <a:off x="2734" y="648"/>
              <a:ext cx="144" cy="3744"/>
            </a:xfrm>
            <a:prstGeom prst="rightBrace">
              <a:avLst>
                <a:gd name="adj1" fmla="val 216667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6163" name="Text Box 21"/>
            <p:cNvSpPr txBox="1">
              <a:spLocks noChangeArrowheads="1"/>
            </p:cNvSpPr>
            <p:nvPr/>
          </p:nvSpPr>
          <p:spPr bwMode="auto">
            <a:xfrm>
              <a:off x="2638" y="2832"/>
              <a:ext cx="391" cy="75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rot="10800000">
              <a:spAutoFit/>
            </a:bodyPr>
            <a:lstStyle/>
            <a:p>
              <a:endParaRPr lang="en-US" sz="4800" b="1">
                <a:latin typeface="Arial" charset="0"/>
              </a:endParaRPr>
            </a:p>
          </p:txBody>
        </p:sp>
      </p:grp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3205163" y="2033588"/>
            <a:ext cx="2814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Thời gian ô tô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i là :</a:t>
            </a: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4248150" y="1081088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170</a:t>
            </a: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6677025" y="-57150"/>
            <a:ext cx="847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42,5</a:t>
            </a:r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4090988" y="2486025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:</a:t>
            </a: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4957763" y="249555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=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5253038" y="2476500"/>
            <a:ext cx="106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4 (giờ)</a:t>
            </a: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5038725" y="2876550"/>
            <a:ext cx="220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Đáp số : 4 giờ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0" y="3352800"/>
            <a:ext cx="8991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   </a:t>
            </a:r>
            <a:r>
              <a:rPr lang="en-US" sz="2000" b="1" u="sng">
                <a:latin typeface="Arial" charset="0"/>
              </a:rPr>
              <a:t>Nhận xét</a:t>
            </a:r>
            <a:r>
              <a:rPr lang="en-US" sz="2000">
                <a:latin typeface="Arial" charset="0"/>
              </a:rPr>
              <a:t> : Để tính </a:t>
            </a:r>
            <a:r>
              <a:rPr lang="en-US" sz="2000">
                <a:solidFill>
                  <a:srgbClr val="FF3300"/>
                </a:solidFill>
                <a:latin typeface="Arial" charset="0"/>
              </a:rPr>
              <a:t>thời gian</a:t>
            </a:r>
            <a:r>
              <a:rPr lang="en-US" sz="2000">
                <a:latin typeface="Arial" charset="0"/>
              </a:rPr>
              <a:t>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i của ô tô ta lấy </a:t>
            </a:r>
            <a:r>
              <a:rPr lang="en-US" sz="2000">
                <a:solidFill>
                  <a:srgbClr val="00FF00"/>
                </a:solidFill>
                <a:latin typeface="Arial" charset="0"/>
              </a:rPr>
              <a:t>quãng </a:t>
            </a:r>
            <a:r>
              <a:rPr lang="vi-VN" sz="2000">
                <a:solidFill>
                  <a:srgbClr val="00FF00"/>
                </a:solidFill>
                <a:latin typeface="Arial" charset="0"/>
              </a:rPr>
              <a:t>đư</a:t>
            </a:r>
            <a:r>
              <a:rPr lang="en-US" sz="2000">
                <a:solidFill>
                  <a:srgbClr val="00FF00"/>
                </a:solidFill>
                <a:latin typeface="Arial" charset="0"/>
              </a:rPr>
              <a:t>ờng </a:t>
            </a:r>
            <a:r>
              <a:rPr lang="vi-VN" sz="2000">
                <a:solidFill>
                  <a:srgbClr val="00FF00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00FF00"/>
                </a:solidFill>
                <a:latin typeface="Arial" charset="0"/>
              </a:rPr>
              <a:t>i </a:t>
            </a:r>
            <a:r>
              <a:rPr lang="vi-VN" sz="2000">
                <a:solidFill>
                  <a:srgbClr val="00FF00"/>
                </a:solidFill>
                <a:latin typeface="Arial" charset="0"/>
              </a:rPr>
              <a:t>đư</a:t>
            </a:r>
            <a:r>
              <a:rPr lang="en-US" sz="2000">
                <a:solidFill>
                  <a:srgbClr val="00FF00"/>
                </a:solidFill>
                <a:latin typeface="Arial" charset="0"/>
              </a:rPr>
              <a:t>ợc</a:t>
            </a:r>
            <a:r>
              <a:rPr lang="en-US" sz="2000">
                <a:latin typeface="Arial" charset="0"/>
              </a:rPr>
              <a:t> </a:t>
            </a:r>
            <a:r>
              <a:rPr lang="en-US" sz="2000" u="sng">
                <a:latin typeface="Arial" charset="0"/>
              </a:rPr>
              <a:t>chia cho</a:t>
            </a:r>
            <a:r>
              <a:rPr lang="en-US" sz="2000">
                <a:latin typeface="Arial" charset="0"/>
              </a:rPr>
              <a:t> </a:t>
            </a:r>
            <a:r>
              <a:rPr lang="en-US" sz="2000">
                <a:solidFill>
                  <a:srgbClr val="FFFF00"/>
                </a:solidFill>
                <a:latin typeface="Arial" charset="0"/>
              </a:rPr>
              <a:t>quãng </a:t>
            </a:r>
            <a:r>
              <a:rPr lang="vi-VN" sz="2000">
                <a:solidFill>
                  <a:srgbClr val="FFFF00"/>
                </a:solidFill>
                <a:latin typeface="Arial" charset="0"/>
              </a:rPr>
              <a:t>đư</a:t>
            </a:r>
            <a:r>
              <a:rPr lang="en-US" sz="2000">
                <a:solidFill>
                  <a:srgbClr val="FFFF00"/>
                </a:solidFill>
                <a:latin typeface="Arial" charset="0"/>
              </a:rPr>
              <a:t>ờng ôtô </a:t>
            </a:r>
            <a:r>
              <a:rPr lang="vi-VN" sz="200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FFFF00"/>
                </a:solidFill>
                <a:latin typeface="Arial" charset="0"/>
              </a:rPr>
              <a:t>i </a:t>
            </a:r>
            <a:r>
              <a:rPr lang="vi-VN" sz="2000">
                <a:solidFill>
                  <a:srgbClr val="FFFF00"/>
                </a:solidFill>
                <a:latin typeface="Arial" charset="0"/>
              </a:rPr>
              <a:t>đư</a:t>
            </a:r>
            <a:r>
              <a:rPr lang="en-US" sz="2000">
                <a:solidFill>
                  <a:srgbClr val="FFFF00"/>
                </a:solidFill>
                <a:latin typeface="Arial" charset="0"/>
              </a:rPr>
              <a:t>ợc trong 1 giờ</a:t>
            </a:r>
            <a:r>
              <a:rPr lang="en-US" sz="2000">
                <a:latin typeface="Arial" charset="0"/>
              </a:rPr>
              <a:t> hay </a:t>
            </a:r>
            <a:r>
              <a:rPr lang="en-US" sz="2000">
                <a:solidFill>
                  <a:srgbClr val="FFFF00"/>
                </a:solidFill>
                <a:latin typeface="Arial" charset="0"/>
              </a:rPr>
              <a:t>vận tốc của ô tô</a:t>
            </a:r>
            <a:r>
              <a:rPr lang="en-US" sz="2000">
                <a:latin typeface="Arial" charset="0"/>
              </a:rPr>
              <a:t>.</a:t>
            </a: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2228850" y="5286375"/>
            <a:ext cx="106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Ta có :</a:t>
            </a:r>
          </a:p>
        </p:txBody>
      </p:sp>
      <p:sp>
        <p:nvSpPr>
          <p:cNvPr id="20516" name="Text Box 36"/>
          <p:cNvSpPr txBox="1">
            <a:spLocks noChangeArrowheads="1"/>
          </p:cNvSpPr>
          <p:nvPr/>
        </p:nvSpPr>
        <p:spPr bwMode="auto">
          <a:xfrm>
            <a:off x="57150" y="4348163"/>
            <a:ext cx="90868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Arial" charset="0"/>
              </a:rPr>
              <a:t>Muốn tính thời gian ta lấy quãng </a:t>
            </a:r>
            <a:r>
              <a:rPr lang="vi-VN" b="1">
                <a:solidFill>
                  <a:srgbClr val="000000"/>
                </a:solidFill>
                <a:latin typeface="Arial" charset="0"/>
              </a:rPr>
              <a:t>đư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ờng chia cho vận tốc. </a:t>
            </a:r>
          </a:p>
          <a:p>
            <a:endParaRPr lang="en-US">
              <a:latin typeface="Arial" charset="0"/>
            </a:endParaRP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3276600" y="5167313"/>
            <a:ext cx="1828800" cy="584200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Arial" charset="0"/>
              </a:rPr>
              <a:t>t = s : 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2.5E-6 -1.44509E-6 L -0.07969 0.20879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" y="1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2.5E-6 0.00624 L -0.25989 0.3738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1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205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205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205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205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0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0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770" decel="100000"/>
                                        <p:tgtEl>
                                          <p:spTgt spid="205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770" decel="100000"/>
                                        <p:tgtEl>
                                          <p:spTgt spid="205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20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20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0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0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770" decel="100000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770" decel="100000"/>
                                        <p:tgtEl>
                                          <p:spTgt spid="205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20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20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97" grpId="0" animBg="1"/>
      <p:bldP spid="20498" grpId="0"/>
      <p:bldP spid="20505" grpId="0"/>
      <p:bldP spid="20506" grpId="0"/>
      <p:bldP spid="20506" grpId="1"/>
      <p:bldP spid="20506" grpId="2"/>
      <p:bldP spid="20507" grpId="0"/>
      <p:bldP spid="20507" grpId="1"/>
      <p:bldP spid="20507" grpId="2"/>
      <p:bldP spid="20508" grpId="0"/>
      <p:bldP spid="20509" grpId="0"/>
      <p:bldP spid="20510" grpId="0"/>
      <p:bldP spid="20511" grpId="0"/>
      <p:bldP spid="20512" grpId="0"/>
      <p:bldP spid="20514" grpId="0"/>
      <p:bldP spid="20516" grpId="0"/>
      <p:bldP spid="205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838200" y="5410200"/>
            <a:ext cx="1447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 i="1">
              <a:latin typeface="Arial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200400" y="2057400"/>
            <a:ext cx="1905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 i="1">
              <a:latin typeface="Arial" charset="0"/>
            </a:endParaRPr>
          </a:p>
        </p:txBody>
      </p:sp>
      <p:pic>
        <p:nvPicPr>
          <p:cNvPr id="22532" name="Picture 4" descr="Azu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3375" cy="690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0" y="4906963"/>
            <a:ext cx="1981200" cy="1135062"/>
            <a:chOff x="0" y="3091"/>
            <a:chExt cx="1248" cy="715"/>
          </a:xfrm>
        </p:grpSpPr>
        <p:grpSp>
          <p:nvGrpSpPr>
            <p:cNvPr id="7195" name="Group 5"/>
            <p:cNvGrpSpPr>
              <a:grpSpLocks/>
            </p:cNvGrpSpPr>
            <p:nvPr/>
          </p:nvGrpSpPr>
          <p:grpSpPr bwMode="auto">
            <a:xfrm>
              <a:off x="0" y="3091"/>
              <a:ext cx="1248" cy="715"/>
              <a:chOff x="0" y="3112"/>
              <a:chExt cx="1368" cy="715"/>
            </a:xfrm>
          </p:grpSpPr>
          <p:sp>
            <p:nvSpPr>
              <p:cNvPr id="7197" name="Line 6"/>
              <p:cNvSpPr>
                <a:spLocks noChangeShapeType="1"/>
              </p:cNvSpPr>
              <p:nvPr/>
            </p:nvSpPr>
            <p:spPr bwMode="auto">
              <a:xfrm flipV="1">
                <a:off x="566" y="3112"/>
                <a:ext cx="0" cy="288"/>
              </a:xfrm>
              <a:prstGeom prst="line">
                <a:avLst/>
              </a:prstGeom>
              <a:noFill/>
              <a:ln w="38100" cmpd="dbl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198" name="Group 7"/>
              <p:cNvGrpSpPr>
                <a:grpSpLocks/>
              </p:cNvGrpSpPr>
              <p:nvPr/>
            </p:nvGrpSpPr>
            <p:grpSpPr bwMode="auto">
              <a:xfrm>
                <a:off x="0" y="3112"/>
                <a:ext cx="1368" cy="715"/>
                <a:chOff x="2520" y="7560"/>
                <a:chExt cx="3420" cy="1800"/>
              </a:xfrm>
            </p:grpSpPr>
            <p:sp>
              <p:nvSpPr>
                <p:cNvPr id="7199" name="Line 8"/>
                <p:cNvSpPr>
                  <a:spLocks noChangeShapeType="1"/>
                </p:cNvSpPr>
                <p:nvPr/>
              </p:nvSpPr>
              <p:spPr bwMode="auto">
                <a:xfrm>
                  <a:off x="4500" y="8280"/>
                  <a:ext cx="540" cy="0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00" name="Line 9"/>
                <p:cNvSpPr>
                  <a:spLocks noChangeShapeType="1"/>
                </p:cNvSpPr>
                <p:nvPr/>
              </p:nvSpPr>
              <p:spPr bwMode="auto">
                <a:xfrm>
                  <a:off x="5040" y="8280"/>
                  <a:ext cx="360" cy="360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01" name="Line 10"/>
                <p:cNvSpPr>
                  <a:spLocks noChangeShapeType="1"/>
                </p:cNvSpPr>
                <p:nvPr/>
              </p:nvSpPr>
              <p:spPr bwMode="auto">
                <a:xfrm>
                  <a:off x="5400" y="8640"/>
                  <a:ext cx="540" cy="0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02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5040" y="8640"/>
                  <a:ext cx="900" cy="720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03" name="Line 12"/>
                <p:cNvSpPr>
                  <a:spLocks noChangeShapeType="1"/>
                </p:cNvSpPr>
                <p:nvPr/>
              </p:nvSpPr>
              <p:spPr bwMode="auto">
                <a:xfrm flipH="1">
                  <a:off x="2520" y="9360"/>
                  <a:ext cx="2520" cy="0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04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520" y="8820"/>
                  <a:ext cx="0" cy="540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05" name="Line 14"/>
                <p:cNvSpPr>
                  <a:spLocks noChangeShapeType="1"/>
                </p:cNvSpPr>
                <p:nvPr/>
              </p:nvSpPr>
              <p:spPr bwMode="auto">
                <a:xfrm>
                  <a:off x="2520" y="8820"/>
                  <a:ext cx="540" cy="0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06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3060" y="8280"/>
                  <a:ext cx="0" cy="540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07" name="Line 16"/>
                <p:cNvSpPr>
                  <a:spLocks noChangeShapeType="1"/>
                </p:cNvSpPr>
                <p:nvPr/>
              </p:nvSpPr>
              <p:spPr bwMode="auto">
                <a:xfrm>
                  <a:off x="3060" y="8280"/>
                  <a:ext cx="900" cy="0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08" name="Line 17"/>
                <p:cNvSpPr>
                  <a:spLocks noChangeShapeType="1"/>
                </p:cNvSpPr>
                <p:nvPr/>
              </p:nvSpPr>
              <p:spPr bwMode="auto">
                <a:xfrm>
                  <a:off x="3960" y="7560"/>
                  <a:ext cx="540" cy="0"/>
                </a:xfrm>
                <a:prstGeom prst="line">
                  <a:avLst/>
                </a:prstGeom>
                <a:noFill/>
                <a:ln w="76200" cmpd="tri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09" name="Line 18"/>
                <p:cNvSpPr>
                  <a:spLocks noChangeShapeType="1"/>
                </p:cNvSpPr>
                <p:nvPr/>
              </p:nvSpPr>
              <p:spPr bwMode="auto">
                <a:xfrm>
                  <a:off x="4500" y="7560"/>
                  <a:ext cx="0" cy="720"/>
                </a:xfrm>
                <a:prstGeom prst="line">
                  <a:avLst/>
                </a:prstGeom>
                <a:noFill/>
                <a:ln w="38100" cmpd="dbl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7196" name="Rectangle 19"/>
            <p:cNvSpPr>
              <a:spLocks noChangeArrowheads="1"/>
            </p:cNvSpPr>
            <p:nvPr/>
          </p:nvSpPr>
          <p:spPr bwMode="auto">
            <a:xfrm>
              <a:off x="205" y="3452"/>
              <a:ext cx="792" cy="286"/>
            </a:xfrm>
            <a:prstGeom prst="rect">
              <a:avLst/>
            </a:prstGeom>
            <a:solidFill>
              <a:srgbClr val="FFFFFF"/>
            </a:solidFill>
            <a:ln w="38100" cmpd="dbl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00FF00"/>
                  </a:solidFill>
                  <a:latin typeface="Arial" charset="0"/>
                </a:rPr>
                <a:t>36 km/giờ</a:t>
              </a:r>
              <a:endParaRPr lang="en-US" sz="1600" i="1">
                <a:latin typeface="Arial" charset="0"/>
              </a:endParaRPr>
            </a:p>
          </p:txBody>
        </p:sp>
      </p:grp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-31750" y="6432550"/>
            <a:ext cx="1752600" cy="3778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Arial" charset="0"/>
              </a:rPr>
              <a:t>Xuất phát</a:t>
            </a:r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8383588" y="6432550"/>
            <a:ext cx="838200" cy="3778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Arial" charset="0"/>
              </a:rPr>
              <a:t>Đích</a:t>
            </a:r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41275" y="5927725"/>
            <a:ext cx="0" cy="3778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9088438" y="5915025"/>
            <a:ext cx="0" cy="3778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 flipV="1">
            <a:off x="47625" y="6110288"/>
            <a:ext cx="9053513" cy="61912"/>
          </a:xfrm>
          <a:prstGeom prst="line">
            <a:avLst/>
          </a:prstGeom>
          <a:noFill/>
          <a:ln w="57150" cap="rnd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63500" y="6162675"/>
            <a:ext cx="8991600" cy="704850"/>
            <a:chOff x="58" y="3882"/>
            <a:chExt cx="5664" cy="444"/>
          </a:xfrm>
        </p:grpSpPr>
        <p:sp>
          <p:nvSpPr>
            <p:cNvPr id="7193" name="AutoShape 25"/>
            <p:cNvSpPr>
              <a:spLocks/>
            </p:cNvSpPr>
            <p:nvPr/>
          </p:nvSpPr>
          <p:spPr bwMode="auto">
            <a:xfrm rot="5400000">
              <a:off x="2766" y="1174"/>
              <a:ext cx="248" cy="5664"/>
            </a:xfrm>
            <a:prstGeom prst="rightBrace">
              <a:avLst>
                <a:gd name="adj1" fmla="val 190323"/>
                <a:gd name="adj2" fmla="val 50000"/>
              </a:avLst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7194" name="Text Box 26"/>
            <p:cNvSpPr txBox="1">
              <a:spLocks noChangeArrowheads="1"/>
            </p:cNvSpPr>
            <p:nvPr/>
          </p:nvSpPr>
          <p:spPr bwMode="auto">
            <a:xfrm>
              <a:off x="2618" y="4093"/>
              <a:ext cx="576" cy="233"/>
            </a:xfrm>
            <a:prstGeom prst="rect">
              <a:avLst/>
            </a:prstGeom>
            <a:noFill/>
            <a:ln w="38100">
              <a:solidFill>
                <a:srgbClr val="00FF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  <a:latin typeface="Arial" charset="0"/>
                </a:rPr>
                <a:t>42km</a:t>
              </a:r>
            </a:p>
          </p:txBody>
        </p:sp>
      </p:grp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76200" y="1144588"/>
            <a:ext cx="8921750" cy="708025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>
                <a:latin typeface="Arial" charset="0"/>
              </a:rPr>
              <a:t>b) Bài toán 2 : Một ca nô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i với vận tốc 36 km/giờ trên quãng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ờng sông dài 42km. Tính thời gian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i của ca nô trên quãng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ờng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ó.</a:t>
            </a:r>
          </a:p>
        </p:txBody>
      </p:sp>
      <p:sp>
        <p:nvSpPr>
          <p:cNvPr id="7181" name="Text Box 28"/>
          <p:cNvSpPr txBox="1">
            <a:spLocks noChangeArrowheads="1"/>
          </p:cNvSpPr>
          <p:nvPr/>
        </p:nvSpPr>
        <p:spPr bwMode="auto">
          <a:xfrm>
            <a:off x="1760538" y="-60325"/>
            <a:ext cx="6230937" cy="708025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Arial" charset="0"/>
              </a:rPr>
              <a:t>Toán</a:t>
            </a:r>
          </a:p>
          <a:p>
            <a:pPr algn="ctr" eaLnBrk="1" hangingPunct="1"/>
            <a:r>
              <a:rPr lang="en-US" sz="1600">
                <a:latin typeface="Arial" charset="0"/>
              </a:rPr>
              <a:t>Thời gian</a:t>
            </a:r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0" y="1933575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latin typeface="Arial" charset="0"/>
              </a:rPr>
              <a:t>Tóm tắt :</a:t>
            </a:r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6210300" y="2305050"/>
            <a:ext cx="60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Arial" charset="0"/>
              </a:rPr>
              <a:t>V =</a:t>
            </a: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5162550" y="1146175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66FF66"/>
                </a:solidFill>
                <a:latin typeface="Arial" charset="0"/>
              </a:rPr>
              <a:t>36 km/giờ</a:t>
            </a:r>
          </a:p>
        </p:txBody>
      </p:sp>
      <p:sp>
        <p:nvSpPr>
          <p:cNvPr id="22561" name="Text Box 33"/>
          <p:cNvSpPr txBox="1">
            <a:spLocks noChangeArrowheads="1"/>
          </p:cNvSpPr>
          <p:nvPr/>
        </p:nvSpPr>
        <p:spPr bwMode="auto">
          <a:xfrm>
            <a:off x="6238875" y="2652713"/>
            <a:ext cx="609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Arial" charset="0"/>
              </a:rPr>
              <a:t>S =</a:t>
            </a:r>
          </a:p>
        </p:txBody>
      </p:sp>
      <p:sp>
        <p:nvSpPr>
          <p:cNvPr id="22562" name="Text Box 34"/>
          <p:cNvSpPr txBox="1">
            <a:spLocks noChangeArrowheads="1"/>
          </p:cNvSpPr>
          <p:nvPr/>
        </p:nvSpPr>
        <p:spPr bwMode="auto">
          <a:xfrm>
            <a:off x="6210300" y="3005138"/>
            <a:ext cx="885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00FF00"/>
                </a:solidFill>
                <a:latin typeface="Arial" charset="0"/>
              </a:rPr>
              <a:t> </a:t>
            </a:r>
            <a:r>
              <a:rPr lang="en-US" sz="2000" b="1">
                <a:solidFill>
                  <a:srgbClr val="00FF00"/>
                </a:solidFill>
                <a:latin typeface="Arial" charset="0"/>
              </a:rPr>
              <a:t>t</a:t>
            </a:r>
            <a:r>
              <a:rPr lang="en-US" sz="1800" b="1">
                <a:solidFill>
                  <a:srgbClr val="00FF00"/>
                </a:solidFill>
                <a:latin typeface="Arial" charset="0"/>
              </a:rPr>
              <a:t> = ?</a:t>
            </a:r>
          </a:p>
        </p:txBody>
      </p:sp>
      <p:sp>
        <p:nvSpPr>
          <p:cNvPr id="22563" name="Text Box 35"/>
          <p:cNvSpPr txBox="1">
            <a:spLocks noChangeArrowheads="1"/>
          </p:cNvSpPr>
          <p:nvPr/>
        </p:nvSpPr>
        <p:spPr bwMode="auto">
          <a:xfrm>
            <a:off x="1238250" y="1500188"/>
            <a:ext cx="106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FF00"/>
                </a:solidFill>
                <a:latin typeface="Arial" charset="0"/>
              </a:rPr>
              <a:t>42km</a:t>
            </a:r>
          </a:p>
        </p:txBody>
      </p:sp>
      <p:sp>
        <p:nvSpPr>
          <p:cNvPr id="22564" name="Text Box 36"/>
          <p:cNvSpPr txBox="1">
            <a:spLocks noChangeArrowheads="1"/>
          </p:cNvSpPr>
          <p:nvPr/>
        </p:nvSpPr>
        <p:spPr bwMode="auto">
          <a:xfrm>
            <a:off x="762000" y="2262188"/>
            <a:ext cx="541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  <a:sym typeface="Wingdings" pitchFamily="2" charset="2"/>
              </a:rPr>
              <a:t> Ca nô chạy với vận tốc là bao nhiêu?</a:t>
            </a:r>
          </a:p>
        </p:txBody>
      </p:sp>
      <p:sp>
        <p:nvSpPr>
          <p:cNvPr id="22565" name="Text Box 37"/>
          <p:cNvSpPr txBox="1">
            <a:spLocks noChangeArrowheads="1"/>
          </p:cNvSpPr>
          <p:nvPr/>
        </p:nvSpPr>
        <p:spPr bwMode="auto">
          <a:xfrm>
            <a:off x="762000" y="2624138"/>
            <a:ext cx="510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  <a:sym typeface="Wingdings" pitchFamily="2" charset="2"/>
              </a:rPr>
              <a:t> </a:t>
            </a:r>
            <a:r>
              <a:rPr lang="en-US" sz="2000">
                <a:latin typeface="Arial" charset="0"/>
              </a:rPr>
              <a:t>Quãng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ờng sông dài bao nhiêu?</a:t>
            </a:r>
          </a:p>
        </p:txBody>
      </p:sp>
      <p:sp>
        <p:nvSpPr>
          <p:cNvPr id="7190" name="Text Box 38"/>
          <p:cNvSpPr txBox="1">
            <a:spLocks noChangeArrowheads="1"/>
          </p:cNvSpPr>
          <p:nvPr/>
        </p:nvSpPr>
        <p:spPr bwMode="auto">
          <a:xfrm>
            <a:off x="914400" y="3200400"/>
            <a:ext cx="480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22567" name="Text Box 39"/>
          <p:cNvSpPr txBox="1">
            <a:spLocks noChangeArrowheads="1"/>
          </p:cNvSpPr>
          <p:nvPr/>
        </p:nvSpPr>
        <p:spPr bwMode="auto">
          <a:xfrm>
            <a:off x="795338" y="3024188"/>
            <a:ext cx="487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  <a:sym typeface="Wingdings" pitchFamily="2" charset="2"/>
              </a:rPr>
              <a:t> Bài toán yêu cầu tính gì?</a:t>
            </a:r>
          </a:p>
        </p:txBody>
      </p:sp>
      <p:sp>
        <p:nvSpPr>
          <p:cNvPr id="22568" name="Text Box 40"/>
          <p:cNvSpPr txBox="1">
            <a:spLocks noChangeArrowheads="1"/>
          </p:cNvSpPr>
          <p:nvPr/>
        </p:nvSpPr>
        <p:spPr bwMode="auto">
          <a:xfrm>
            <a:off x="2757488" y="1500188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FF00"/>
                </a:solidFill>
                <a:latin typeface="Arial" charset="0"/>
              </a:rPr>
              <a:t>thời gian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25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25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157 -0.00208 L 0.17552 0.1639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" y="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225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225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2.77556E-17 -1.90751E-6 L 0.60625 0.15885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3" y="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225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225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770" decel="1000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770" decel="100000"/>
                                        <p:tgtEl>
                                          <p:spTgt spid="225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5" dur="770" fill="hold"/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7" dur="770" fill="hold"/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770" decel="100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770" decel="100000"/>
                                        <p:tgtEl>
                                          <p:spTgt spid="225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6" dur="77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770" decel="1000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0" dur="770" decel="100000"/>
                                        <p:tgtEl>
                                          <p:spTgt spid="225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2" dur="77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4" dur="77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770" decel="1000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770" decel="100000"/>
                                        <p:tgtEl>
                                          <p:spTgt spid="225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1" dur="77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3" dur="77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9" dur="20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770" decel="1000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5" dur="770" decel="100000"/>
                                        <p:tgtEl>
                                          <p:spTgt spid="2255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7" dur="77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9" dur="77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770" decel="1000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4" dur="770" decel="100000"/>
                                        <p:tgtEl>
                                          <p:spTgt spid="225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6" dur="77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8" dur="77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63" presetClass="path" presetSubtype="0" accel="50000" decel="5000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3.33333E-6 4.56647E-6 L 0.83334 0.00185 " pathEditMode="relative" rAng="0" ptsTypes="AA">
                                      <p:cBhvr>
                                        <p:cTn id="15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8" grpId="0" animBg="1"/>
      <p:bldP spid="22549" grpId="0" animBg="1"/>
      <p:bldP spid="22550" grpId="0" animBg="1"/>
      <p:bldP spid="22551" grpId="0" animBg="1"/>
      <p:bldP spid="22552" grpId="0" animBg="1"/>
      <p:bldP spid="22555" grpId="0"/>
      <p:bldP spid="22557" grpId="0"/>
      <p:bldP spid="22558" grpId="0"/>
      <p:bldP spid="22559" grpId="0"/>
      <p:bldP spid="22559" grpId="1"/>
      <p:bldP spid="22561" grpId="0"/>
      <p:bldP spid="22562" grpId="0"/>
      <p:bldP spid="22563" grpId="0"/>
      <p:bldP spid="22563" grpId="1"/>
      <p:bldP spid="22564" grpId="0"/>
      <p:bldP spid="22565" grpId="0"/>
      <p:bldP spid="22567" grpId="0"/>
      <p:bldP spid="225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095750" y="0"/>
            <a:ext cx="160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u="sng">
                <a:latin typeface="Arial" charset="0"/>
              </a:rPr>
              <a:t>Bài giải</a:t>
            </a:r>
            <a:r>
              <a:rPr lang="en-US" sz="2000">
                <a:latin typeface="Arial" charset="0"/>
              </a:rPr>
              <a:t> 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076575" y="457200"/>
            <a:ext cx="3886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Thời gian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i của ca nô là :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3352800" y="10668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42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3790950" y="1057275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: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3981450" y="1071563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36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4452938" y="1057275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=</a:t>
            </a:r>
          </a:p>
        </p:txBody>
      </p:sp>
      <p:sp>
        <p:nvSpPr>
          <p:cNvPr id="1034" name="Text Box 11"/>
          <p:cNvSpPr txBox="1">
            <a:spLocks noChangeArrowheads="1"/>
          </p:cNvSpPr>
          <p:nvPr/>
        </p:nvSpPr>
        <p:spPr bwMode="auto">
          <a:xfrm>
            <a:off x="6324600" y="14478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>
              <a:latin typeface="Arial" charset="0"/>
            </a:endParaRPr>
          </a:p>
        </p:txBody>
      </p:sp>
      <p:graphicFrame>
        <p:nvGraphicFramePr>
          <p:cNvPr id="23567" name="Object 15"/>
          <p:cNvGraphicFramePr>
            <a:graphicFrameLocks noChangeAspect="1"/>
          </p:cNvGraphicFramePr>
          <p:nvPr>
            <p:ph sz="half" idx="2"/>
          </p:nvPr>
        </p:nvGraphicFramePr>
        <p:xfrm>
          <a:off x="1219200" y="1595438"/>
          <a:ext cx="593725" cy="838200"/>
        </p:xfrm>
        <a:graphic>
          <a:graphicData uri="http://schemas.openxmlformats.org/presentationml/2006/ole">
            <p:oleObj spid="_x0000_s1026" name="Equation" r:id="rId3" imgW="228501" imgH="393529" progId="Equation.DSMT4">
              <p:embed/>
            </p:oleObj>
          </a:graphicData>
        </a:graphic>
      </p:graphicFrame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0" y="17526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42 : 36 =</a:t>
            </a:r>
          </a:p>
        </p:txBody>
      </p:sp>
      <p:graphicFrame>
        <p:nvGraphicFramePr>
          <p:cNvPr id="23572" name="Object 20"/>
          <p:cNvGraphicFramePr>
            <a:graphicFrameLocks noChangeAspect="1"/>
          </p:cNvGraphicFramePr>
          <p:nvPr>
            <p:ph sz="half" idx="1"/>
          </p:nvPr>
        </p:nvGraphicFramePr>
        <p:xfrm>
          <a:off x="2003425" y="1571625"/>
          <a:ext cx="354013" cy="914400"/>
        </p:xfrm>
        <a:graphic>
          <a:graphicData uri="http://schemas.openxmlformats.org/presentationml/2006/ole">
            <p:oleObj spid="_x0000_s1027" name="Equation" r:id="rId4" imgW="152334" imgH="393529" progId="Equation.DSMT4">
              <p:embed/>
            </p:oleObj>
          </a:graphicData>
        </a:graphic>
      </p:graphicFrame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1709738" y="1771650"/>
            <a:ext cx="22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=</a:t>
            </a:r>
          </a:p>
        </p:txBody>
      </p:sp>
      <p:sp>
        <p:nvSpPr>
          <p:cNvPr id="1037" name="Text Box 34"/>
          <p:cNvSpPr txBox="1">
            <a:spLocks noChangeArrowheads="1"/>
          </p:cNvSpPr>
          <p:nvPr/>
        </p:nvSpPr>
        <p:spPr bwMode="auto">
          <a:xfrm>
            <a:off x="1447800" y="3048000"/>
            <a:ext cx="1447800" cy="4000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1038" name="AutoShape 39"/>
          <p:cNvSpPr>
            <a:spLocks noChangeArrowheads="1"/>
          </p:cNvSpPr>
          <p:nvPr/>
        </p:nvSpPr>
        <p:spPr bwMode="auto">
          <a:xfrm>
            <a:off x="2057400" y="4114800"/>
            <a:ext cx="1949450" cy="454025"/>
          </a:xfrm>
          <a:prstGeom prst="downArrow">
            <a:avLst>
              <a:gd name="adj1" fmla="val 50000"/>
              <a:gd name="adj2" fmla="val 25000"/>
            </a:avLst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23593" name="AutoShape 41" descr="Purple mesh"/>
          <p:cNvSpPr>
            <a:spLocks noChangeArrowheads="1"/>
          </p:cNvSpPr>
          <p:nvPr/>
        </p:nvSpPr>
        <p:spPr bwMode="auto">
          <a:xfrm>
            <a:off x="71438" y="3352800"/>
            <a:ext cx="3200400" cy="1219200"/>
          </a:xfrm>
          <a:prstGeom prst="cloudCallout">
            <a:avLst>
              <a:gd name="adj1" fmla="val -6000"/>
              <a:gd name="adj2" fmla="val -130338"/>
            </a:avLst>
          </a:prstGeom>
          <a:blipFill dpi="0" rotWithShape="1">
            <a:blip r:embed="rId5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latin typeface="Arial" charset="0"/>
              </a:rPr>
              <a:t>Biến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ổi thành phân số </a:t>
            </a:r>
          </a:p>
          <a:p>
            <a:pPr algn="ctr"/>
            <a:endParaRPr lang="en-US" sz="2000">
              <a:latin typeface="Arial" charset="0"/>
            </a:endParaRPr>
          </a:p>
        </p:txBody>
      </p:sp>
      <p:sp>
        <p:nvSpPr>
          <p:cNvPr id="23595" name="AutoShape 43" descr="Purple mesh"/>
          <p:cNvSpPr>
            <a:spLocks noChangeArrowheads="1"/>
          </p:cNvSpPr>
          <p:nvPr/>
        </p:nvSpPr>
        <p:spPr bwMode="auto">
          <a:xfrm>
            <a:off x="1066800" y="3200400"/>
            <a:ext cx="2286000" cy="1219200"/>
          </a:xfrm>
          <a:prstGeom prst="cloudCallout">
            <a:avLst>
              <a:gd name="adj1" fmla="val -1111"/>
              <a:gd name="adj2" fmla="val -116148"/>
            </a:avLst>
          </a:prstGeom>
          <a:blipFill dpi="0" rotWithShape="1">
            <a:blip r:embed="rId5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latin typeface="Arial" charset="0"/>
              </a:rPr>
              <a:t>Rút gọn phân số </a:t>
            </a:r>
          </a:p>
          <a:p>
            <a:pPr algn="ctr"/>
            <a:endParaRPr lang="en-US" sz="2000">
              <a:latin typeface="Arial" charset="0"/>
            </a:endParaRPr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5181600" y="1042988"/>
            <a:ext cx="9906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( giờ )</a:t>
            </a:r>
          </a:p>
        </p:txBody>
      </p:sp>
      <p:grpSp>
        <p:nvGrpSpPr>
          <p:cNvPr id="2" name="Group 68"/>
          <p:cNvGrpSpPr>
            <a:grpSpLocks/>
          </p:cNvGrpSpPr>
          <p:nvPr/>
        </p:nvGrpSpPr>
        <p:grpSpPr bwMode="auto">
          <a:xfrm>
            <a:off x="4824413" y="857250"/>
            <a:ext cx="3805237" cy="919163"/>
            <a:chOff x="3030" y="990"/>
            <a:chExt cx="2397" cy="579"/>
          </a:xfrm>
        </p:grpSpPr>
        <p:grpSp>
          <p:nvGrpSpPr>
            <p:cNvPr id="1079" name="Group 65"/>
            <p:cNvGrpSpPr>
              <a:grpSpLocks/>
            </p:cNvGrpSpPr>
            <p:nvPr/>
          </p:nvGrpSpPr>
          <p:grpSpPr bwMode="auto">
            <a:xfrm>
              <a:off x="3030" y="990"/>
              <a:ext cx="1635" cy="579"/>
              <a:chOff x="2877" y="1728"/>
              <a:chExt cx="1635" cy="579"/>
            </a:xfrm>
          </p:grpSpPr>
          <p:sp>
            <p:nvSpPr>
              <p:cNvPr id="1081" name="Text Box 62"/>
              <p:cNvSpPr txBox="1">
                <a:spLocks noChangeArrowheads="1"/>
              </p:cNvSpPr>
              <p:nvPr/>
            </p:nvSpPr>
            <p:spPr bwMode="auto">
              <a:xfrm>
                <a:off x="2928" y="1728"/>
                <a:ext cx="864" cy="252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Arial" charset="0"/>
                  </a:rPr>
                  <a:t>7</a:t>
                </a:r>
              </a:p>
            </p:txBody>
          </p:sp>
          <p:sp>
            <p:nvSpPr>
              <p:cNvPr id="1082" name="Text Box 63"/>
              <p:cNvSpPr txBox="1">
                <a:spLocks noChangeArrowheads="1"/>
              </p:cNvSpPr>
              <p:nvPr/>
            </p:nvSpPr>
            <p:spPr bwMode="auto">
              <a:xfrm>
                <a:off x="2877" y="1786"/>
                <a:ext cx="321" cy="252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Arial" charset="0"/>
                  </a:rPr>
                  <a:t>__</a:t>
                </a:r>
              </a:p>
            </p:txBody>
          </p:sp>
          <p:sp>
            <p:nvSpPr>
              <p:cNvPr id="1083" name="Text Box 64"/>
              <p:cNvSpPr txBox="1">
                <a:spLocks noChangeArrowheads="1"/>
              </p:cNvSpPr>
              <p:nvPr/>
            </p:nvSpPr>
            <p:spPr bwMode="auto">
              <a:xfrm>
                <a:off x="2928" y="2016"/>
                <a:ext cx="1584" cy="291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Arial" charset="0"/>
                  </a:rPr>
                  <a:t>6</a:t>
                </a:r>
              </a:p>
            </p:txBody>
          </p:sp>
        </p:grpSp>
        <p:sp>
          <p:nvSpPr>
            <p:cNvPr id="1080" name="Text Box 67"/>
            <p:cNvSpPr txBox="1">
              <a:spLocks noChangeArrowheads="1"/>
            </p:cNvSpPr>
            <p:nvPr/>
          </p:nvSpPr>
          <p:spPr bwMode="auto">
            <a:xfrm>
              <a:off x="3267" y="1098"/>
              <a:ext cx="2160" cy="252"/>
            </a:xfrm>
            <a:prstGeom prst="rect">
              <a:avLst/>
            </a:prstGeom>
            <a:noFill/>
            <a:ln w="317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>
                  <a:latin typeface="Arial" charset="0"/>
                </a:rPr>
                <a:t>( giờ )</a:t>
              </a:r>
            </a:p>
          </p:txBody>
        </p:sp>
      </p:grpSp>
      <p:sp>
        <p:nvSpPr>
          <p:cNvPr id="23623" name="Text Box 71"/>
          <p:cNvSpPr txBox="1">
            <a:spLocks noChangeArrowheads="1"/>
          </p:cNvSpPr>
          <p:nvPr/>
        </p:nvSpPr>
        <p:spPr bwMode="auto">
          <a:xfrm>
            <a:off x="533400" y="4605338"/>
            <a:ext cx="3048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7</a:t>
            </a:r>
          </a:p>
        </p:txBody>
      </p:sp>
      <p:sp>
        <p:nvSpPr>
          <p:cNvPr id="23624" name="Text Box 72"/>
          <p:cNvSpPr txBox="1">
            <a:spLocks noChangeArrowheads="1"/>
          </p:cNvSpPr>
          <p:nvPr/>
        </p:nvSpPr>
        <p:spPr bwMode="auto">
          <a:xfrm>
            <a:off x="957263" y="4572000"/>
            <a:ext cx="3048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6</a:t>
            </a:r>
          </a:p>
        </p:txBody>
      </p:sp>
      <p:grpSp>
        <p:nvGrpSpPr>
          <p:cNvPr id="4" name="Group 86"/>
          <p:cNvGrpSpPr>
            <a:grpSpLocks/>
          </p:cNvGrpSpPr>
          <p:nvPr/>
        </p:nvGrpSpPr>
        <p:grpSpPr bwMode="auto">
          <a:xfrm>
            <a:off x="914400" y="4572000"/>
            <a:ext cx="685800" cy="1143000"/>
            <a:chOff x="1968" y="2832"/>
            <a:chExt cx="342" cy="720"/>
          </a:xfrm>
        </p:grpSpPr>
        <p:sp>
          <p:nvSpPr>
            <p:cNvPr id="1075" name="Line 70"/>
            <p:cNvSpPr>
              <a:spLocks noChangeShapeType="1"/>
            </p:cNvSpPr>
            <p:nvPr/>
          </p:nvSpPr>
          <p:spPr bwMode="auto">
            <a:xfrm>
              <a:off x="1974" y="3132"/>
              <a:ext cx="33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1076" name="Group 84"/>
            <p:cNvGrpSpPr>
              <a:grpSpLocks/>
            </p:cNvGrpSpPr>
            <p:nvPr/>
          </p:nvGrpSpPr>
          <p:grpSpPr bwMode="auto">
            <a:xfrm>
              <a:off x="1968" y="2832"/>
              <a:ext cx="192" cy="720"/>
              <a:chOff x="624" y="2928"/>
              <a:chExt cx="336" cy="720"/>
            </a:xfrm>
          </p:grpSpPr>
          <p:sp>
            <p:nvSpPr>
              <p:cNvPr id="1077" name="Line 69"/>
              <p:cNvSpPr>
                <a:spLocks noChangeShapeType="1"/>
              </p:cNvSpPr>
              <p:nvPr/>
            </p:nvSpPr>
            <p:spPr bwMode="auto">
              <a:xfrm>
                <a:off x="624" y="2928"/>
                <a:ext cx="0" cy="72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78" name="Text Box 73"/>
              <p:cNvSpPr txBox="1">
                <a:spLocks noChangeArrowheads="1"/>
              </p:cNvSpPr>
              <p:nvPr/>
            </p:nvSpPr>
            <p:spPr bwMode="auto">
              <a:xfrm>
                <a:off x="675" y="3162"/>
                <a:ext cx="285" cy="252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</p:grpSp>
      <p:sp>
        <p:nvSpPr>
          <p:cNvPr id="23626" name="Text Box 74"/>
          <p:cNvSpPr txBox="1">
            <a:spLocks noChangeArrowheads="1"/>
          </p:cNvSpPr>
          <p:nvPr/>
        </p:nvSpPr>
        <p:spPr bwMode="auto">
          <a:xfrm>
            <a:off x="981075" y="5124450"/>
            <a:ext cx="3048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FF00"/>
                </a:solidFill>
                <a:latin typeface="Arial" charset="0"/>
              </a:rPr>
              <a:t>1</a:t>
            </a:r>
          </a:p>
        </p:txBody>
      </p:sp>
      <p:sp>
        <p:nvSpPr>
          <p:cNvPr id="23627" name="Text Box 75"/>
          <p:cNvSpPr txBox="1">
            <a:spLocks noChangeArrowheads="1"/>
          </p:cNvSpPr>
          <p:nvPr/>
        </p:nvSpPr>
        <p:spPr bwMode="auto">
          <a:xfrm>
            <a:off x="541338" y="5129213"/>
            <a:ext cx="3048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6</a:t>
            </a:r>
          </a:p>
        </p:txBody>
      </p:sp>
      <p:sp>
        <p:nvSpPr>
          <p:cNvPr id="23628" name="Text Box 76"/>
          <p:cNvSpPr txBox="1">
            <a:spLocks noChangeArrowheads="1"/>
          </p:cNvSpPr>
          <p:nvPr/>
        </p:nvSpPr>
        <p:spPr bwMode="auto">
          <a:xfrm>
            <a:off x="88900" y="4610100"/>
            <a:ext cx="381000" cy="70802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latin typeface="Arial" charset="0"/>
              </a:rPr>
              <a:t>-</a:t>
            </a:r>
          </a:p>
        </p:txBody>
      </p:sp>
      <p:sp>
        <p:nvSpPr>
          <p:cNvPr id="23632" name="Line 80"/>
          <p:cNvSpPr>
            <a:spLocks noChangeShapeType="1"/>
          </p:cNvSpPr>
          <p:nvPr/>
        </p:nvSpPr>
        <p:spPr bwMode="auto">
          <a:xfrm>
            <a:off x="457200" y="5562600"/>
            <a:ext cx="381000" cy="47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633" name="Text Box 81"/>
          <p:cNvSpPr txBox="1">
            <a:spLocks noChangeArrowheads="1"/>
          </p:cNvSpPr>
          <p:nvPr/>
        </p:nvSpPr>
        <p:spPr bwMode="auto">
          <a:xfrm>
            <a:off x="596900" y="5600700"/>
            <a:ext cx="2667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FF00"/>
                </a:solidFill>
                <a:latin typeface="Arial" charset="0"/>
              </a:rPr>
              <a:t>1</a:t>
            </a:r>
          </a:p>
        </p:txBody>
      </p:sp>
      <p:sp>
        <p:nvSpPr>
          <p:cNvPr id="23634" name="Text Box 82"/>
          <p:cNvSpPr txBox="1">
            <a:spLocks noChangeArrowheads="1"/>
          </p:cNvSpPr>
          <p:nvPr/>
        </p:nvSpPr>
        <p:spPr bwMode="auto">
          <a:xfrm>
            <a:off x="3257550" y="2062163"/>
            <a:ext cx="3810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=</a:t>
            </a:r>
          </a:p>
        </p:txBody>
      </p:sp>
      <p:sp>
        <p:nvSpPr>
          <p:cNvPr id="23635" name="Text Box 83"/>
          <p:cNvSpPr txBox="1">
            <a:spLocks noChangeArrowheads="1"/>
          </p:cNvSpPr>
          <p:nvPr/>
        </p:nvSpPr>
        <p:spPr bwMode="auto">
          <a:xfrm>
            <a:off x="0" y="4038600"/>
            <a:ext cx="22098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u="sng">
                <a:solidFill>
                  <a:srgbClr val="00FF00"/>
                </a:solidFill>
                <a:latin typeface="Arial" charset="0"/>
              </a:rPr>
              <a:t>Ta </a:t>
            </a:r>
            <a:r>
              <a:rPr lang="vi-VN" sz="2000" u="sng">
                <a:solidFill>
                  <a:srgbClr val="00FF00"/>
                </a:solidFill>
                <a:latin typeface="Arial" charset="0"/>
              </a:rPr>
              <a:t>đ</a:t>
            </a:r>
            <a:r>
              <a:rPr lang="en-US" sz="2000" u="sng">
                <a:solidFill>
                  <a:srgbClr val="00FF00"/>
                </a:solidFill>
                <a:latin typeface="Arial" charset="0"/>
              </a:rPr>
              <a:t>ặt tính chia</a:t>
            </a:r>
          </a:p>
        </p:txBody>
      </p:sp>
      <p:sp>
        <p:nvSpPr>
          <p:cNvPr id="23639" name="Line 87"/>
          <p:cNvSpPr>
            <a:spLocks noChangeShapeType="1"/>
          </p:cNvSpPr>
          <p:nvPr/>
        </p:nvSpPr>
        <p:spPr bwMode="auto">
          <a:xfrm>
            <a:off x="3784600" y="2336800"/>
            <a:ext cx="304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640" name="Text Box 88"/>
          <p:cNvSpPr txBox="1">
            <a:spLocks noChangeArrowheads="1"/>
          </p:cNvSpPr>
          <p:nvPr/>
        </p:nvSpPr>
        <p:spPr bwMode="auto">
          <a:xfrm>
            <a:off x="4076700" y="2032000"/>
            <a:ext cx="6858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giờ</a:t>
            </a:r>
          </a:p>
        </p:txBody>
      </p:sp>
      <p:sp>
        <p:nvSpPr>
          <p:cNvPr id="23641" name="Text Box 89"/>
          <p:cNvSpPr txBox="1">
            <a:spLocks noChangeArrowheads="1"/>
          </p:cNvSpPr>
          <p:nvPr/>
        </p:nvSpPr>
        <p:spPr bwMode="auto">
          <a:xfrm>
            <a:off x="3517900" y="2057400"/>
            <a:ext cx="14478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FF00"/>
                </a:solidFill>
                <a:latin typeface="Arial" charset="0"/>
              </a:rPr>
              <a:t>1     giờ </a:t>
            </a:r>
            <a:r>
              <a:rPr lang="en-US" sz="2000">
                <a:latin typeface="Arial" charset="0"/>
              </a:rPr>
              <a:t>   </a:t>
            </a:r>
          </a:p>
        </p:txBody>
      </p:sp>
      <p:grpSp>
        <p:nvGrpSpPr>
          <p:cNvPr id="6" name="Group 98"/>
          <p:cNvGrpSpPr>
            <a:grpSpLocks/>
          </p:cNvGrpSpPr>
          <p:nvPr/>
        </p:nvGrpSpPr>
        <p:grpSpPr bwMode="auto">
          <a:xfrm>
            <a:off x="3475038" y="1866900"/>
            <a:ext cx="1223962" cy="869950"/>
            <a:chOff x="3453" y="1184"/>
            <a:chExt cx="771" cy="548"/>
          </a:xfrm>
        </p:grpSpPr>
        <p:sp>
          <p:nvSpPr>
            <p:cNvPr id="1071" name="Line 91"/>
            <p:cNvSpPr>
              <a:spLocks noChangeShapeType="1"/>
            </p:cNvSpPr>
            <p:nvPr/>
          </p:nvSpPr>
          <p:spPr bwMode="auto">
            <a:xfrm>
              <a:off x="3453" y="1472"/>
              <a:ext cx="33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72" name="Text Box 90"/>
            <p:cNvSpPr txBox="1">
              <a:spLocks noChangeArrowheads="1"/>
            </p:cNvSpPr>
            <p:nvPr/>
          </p:nvSpPr>
          <p:spPr bwMode="auto">
            <a:xfrm>
              <a:off x="3608" y="1184"/>
              <a:ext cx="131" cy="252"/>
            </a:xfrm>
            <a:prstGeom prst="rect">
              <a:avLst/>
            </a:prstGeom>
            <a:noFill/>
            <a:ln w="317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>
                  <a:solidFill>
                    <a:srgbClr val="FFFF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1073" name="Text Box 92"/>
            <p:cNvSpPr txBox="1">
              <a:spLocks noChangeArrowheads="1"/>
            </p:cNvSpPr>
            <p:nvPr/>
          </p:nvSpPr>
          <p:spPr bwMode="auto">
            <a:xfrm>
              <a:off x="3616" y="1480"/>
              <a:ext cx="138" cy="252"/>
            </a:xfrm>
            <a:prstGeom prst="rect">
              <a:avLst/>
            </a:prstGeom>
            <a:noFill/>
            <a:ln w="317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>
                  <a:latin typeface="Arial" charset="0"/>
                </a:rPr>
                <a:t>6</a:t>
              </a:r>
            </a:p>
          </p:txBody>
        </p:sp>
        <p:sp>
          <p:nvSpPr>
            <p:cNvPr id="1074" name="Text Box 93"/>
            <p:cNvSpPr txBox="1">
              <a:spLocks noChangeArrowheads="1"/>
            </p:cNvSpPr>
            <p:nvPr/>
          </p:nvSpPr>
          <p:spPr bwMode="auto">
            <a:xfrm>
              <a:off x="3836" y="1288"/>
              <a:ext cx="388" cy="252"/>
            </a:xfrm>
            <a:prstGeom prst="rect">
              <a:avLst/>
            </a:prstGeom>
            <a:noFill/>
            <a:ln w="317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>
                  <a:latin typeface="Arial" charset="0"/>
                </a:rPr>
                <a:t>giờ</a:t>
              </a:r>
            </a:p>
          </p:txBody>
        </p:sp>
      </p:grpSp>
      <p:sp>
        <p:nvSpPr>
          <p:cNvPr id="23647" name="Text Box 95"/>
          <p:cNvSpPr txBox="1">
            <a:spLocks noChangeArrowheads="1"/>
          </p:cNvSpPr>
          <p:nvPr/>
        </p:nvSpPr>
        <p:spPr bwMode="auto">
          <a:xfrm>
            <a:off x="4800600" y="2057400"/>
            <a:ext cx="2286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=</a:t>
            </a:r>
          </a:p>
        </p:txBody>
      </p:sp>
      <p:sp>
        <p:nvSpPr>
          <p:cNvPr id="23648" name="Text Box 96"/>
          <p:cNvSpPr txBox="1">
            <a:spLocks noChangeArrowheads="1"/>
          </p:cNvSpPr>
          <p:nvPr/>
        </p:nvSpPr>
        <p:spPr bwMode="auto">
          <a:xfrm>
            <a:off x="2082800" y="4495800"/>
            <a:ext cx="12192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u="sng">
                <a:solidFill>
                  <a:srgbClr val="00FF00"/>
                </a:solidFill>
                <a:latin typeface="Arial" charset="0"/>
              </a:rPr>
              <a:t>Ta </a:t>
            </a:r>
            <a:r>
              <a:rPr lang="vi-VN" sz="2000" u="sng">
                <a:solidFill>
                  <a:srgbClr val="00FF00"/>
                </a:solidFill>
                <a:latin typeface="Arial" charset="0"/>
              </a:rPr>
              <a:t>đ</a:t>
            </a:r>
            <a:r>
              <a:rPr lang="en-US" sz="2000" u="sng">
                <a:solidFill>
                  <a:srgbClr val="00FF00"/>
                </a:solidFill>
                <a:latin typeface="Arial" charset="0"/>
              </a:rPr>
              <a:t>ổi</a:t>
            </a:r>
          </a:p>
        </p:txBody>
      </p: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2717800" y="4940300"/>
            <a:ext cx="1143000" cy="784225"/>
            <a:chOff x="1712" y="3112"/>
            <a:chExt cx="720" cy="494"/>
          </a:xfrm>
        </p:grpSpPr>
        <p:sp>
          <p:nvSpPr>
            <p:cNvPr id="1069" name="Text Box 102"/>
            <p:cNvSpPr txBox="1">
              <a:spLocks noChangeArrowheads="1"/>
            </p:cNvSpPr>
            <p:nvPr/>
          </p:nvSpPr>
          <p:spPr bwMode="auto">
            <a:xfrm>
              <a:off x="1712" y="3112"/>
              <a:ext cx="720" cy="494"/>
            </a:xfrm>
            <a:prstGeom prst="rect">
              <a:avLst/>
            </a:prstGeom>
            <a:noFill/>
            <a:ln w="317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Arial" charset="0"/>
                </a:rPr>
                <a:t>60 phút </a:t>
              </a:r>
            </a:p>
            <a:p>
              <a:r>
                <a:rPr lang="en-US" sz="1800">
                  <a:latin typeface="Arial" charset="0"/>
                </a:rPr>
                <a:t> 6</a:t>
              </a:r>
            </a:p>
          </p:txBody>
        </p:sp>
        <p:sp>
          <p:nvSpPr>
            <p:cNvPr id="1070" name="Line 104"/>
            <p:cNvSpPr>
              <a:spLocks noChangeShapeType="1"/>
            </p:cNvSpPr>
            <p:nvPr/>
          </p:nvSpPr>
          <p:spPr bwMode="auto">
            <a:xfrm>
              <a:off x="1776" y="3376"/>
              <a:ext cx="48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23657" name="Text Box 105"/>
          <p:cNvSpPr txBox="1">
            <a:spLocks noChangeArrowheads="1"/>
          </p:cNvSpPr>
          <p:nvPr/>
        </p:nvSpPr>
        <p:spPr bwMode="auto">
          <a:xfrm>
            <a:off x="2438400" y="5105400"/>
            <a:ext cx="3048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=</a:t>
            </a:r>
          </a:p>
        </p:txBody>
      </p:sp>
      <p:sp>
        <p:nvSpPr>
          <p:cNvPr id="23659" name="Text Box 107"/>
          <p:cNvSpPr txBox="1">
            <a:spLocks noChangeArrowheads="1"/>
          </p:cNvSpPr>
          <p:nvPr/>
        </p:nvSpPr>
        <p:spPr bwMode="auto">
          <a:xfrm>
            <a:off x="3657600" y="5092700"/>
            <a:ext cx="3048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=</a:t>
            </a:r>
          </a:p>
        </p:txBody>
      </p:sp>
      <p:sp>
        <p:nvSpPr>
          <p:cNvPr id="23660" name="Text Box 108"/>
          <p:cNvSpPr txBox="1">
            <a:spLocks noChangeArrowheads="1"/>
          </p:cNvSpPr>
          <p:nvPr/>
        </p:nvSpPr>
        <p:spPr bwMode="auto">
          <a:xfrm>
            <a:off x="4064000" y="5105400"/>
            <a:ext cx="11430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10 phút</a:t>
            </a:r>
          </a:p>
        </p:txBody>
      </p:sp>
      <p:sp>
        <p:nvSpPr>
          <p:cNvPr id="1063" name="Rectangle 109"/>
          <p:cNvSpPr>
            <a:spLocks noChangeArrowheads="1"/>
          </p:cNvSpPr>
          <p:nvPr/>
        </p:nvSpPr>
        <p:spPr bwMode="auto">
          <a:xfrm>
            <a:off x="1676400" y="5256213"/>
            <a:ext cx="6858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1064" name="Rectangle 110"/>
          <p:cNvSpPr>
            <a:spLocks noChangeArrowheads="1"/>
          </p:cNvSpPr>
          <p:nvPr/>
        </p:nvSpPr>
        <p:spPr bwMode="auto">
          <a:xfrm>
            <a:off x="1752600" y="5218113"/>
            <a:ext cx="18415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1065" name="AutoShape 112"/>
          <p:cNvSpPr>
            <a:spLocks noChangeArrowheads="1"/>
          </p:cNvSpPr>
          <p:nvPr/>
        </p:nvSpPr>
        <p:spPr bwMode="auto">
          <a:xfrm>
            <a:off x="1600200" y="5224463"/>
            <a:ext cx="914400" cy="454025"/>
          </a:xfrm>
          <a:prstGeom prst="foldedCorner">
            <a:avLst>
              <a:gd name="adj" fmla="val 12500"/>
            </a:avLst>
          </a:prstGeom>
          <a:noFill/>
          <a:ln w="317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23666" name="Rectangle 114" descr="Water droplets"/>
          <p:cNvSpPr>
            <a:spLocks noChangeArrowheads="1"/>
          </p:cNvSpPr>
          <p:nvPr/>
        </p:nvSpPr>
        <p:spPr bwMode="auto">
          <a:xfrm>
            <a:off x="1181100" y="5103813"/>
            <a:ext cx="2819400" cy="4000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31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23667" name="Text Box 115"/>
          <p:cNvSpPr txBox="1">
            <a:spLocks noChangeArrowheads="1"/>
          </p:cNvSpPr>
          <p:nvPr/>
        </p:nvSpPr>
        <p:spPr bwMode="auto">
          <a:xfrm>
            <a:off x="4724400" y="2895600"/>
            <a:ext cx="12954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Đáp số :</a:t>
            </a:r>
          </a:p>
        </p:txBody>
      </p:sp>
      <p:sp>
        <p:nvSpPr>
          <p:cNvPr id="23668" name="Text Box 116"/>
          <p:cNvSpPr txBox="1">
            <a:spLocks noChangeArrowheads="1"/>
          </p:cNvSpPr>
          <p:nvPr/>
        </p:nvSpPr>
        <p:spPr bwMode="auto">
          <a:xfrm>
            <a:off x="5956300" y="2895600"/>
            <a:ext cx="19050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FF00"/>
                </a:solidFill>
                <a:latin typeface="Arial" charset="0"/>
              </a:rPr>
              <a:t>1 giờ</a:t>
            </a:r>
            <a:r>
              <a:rPr lang="en-US" sz="2000">
                <a:latin typeface="Arial" charset="0"/>
              </a:rPr>
              <a:t> 10 phút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35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235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2359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23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23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70" decel="1000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770" decel="100000"/>
                                        <p:tgtEl>
                                          <p:spTgt spid="2356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235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770" decel="100000"/>
                                        <p:tgtEl>
                                          <p:spTgt spid="235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770" decel="100000"/>
                                        <p:tgtEl>
                                          <p:spTgt spid="235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23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23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70" decel="1000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770" decel="100000"/>
                                        <p:tgtEl>
                                          <p:spTgt spid="2357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770" decel="1000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770" decel="100000"/>
                                        <p:tgtEl>
                                          <p:spTgt spid="235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9" dur="77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1" dur="77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235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0208 L 0.3184 -0.10474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" y="-53"/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80"/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80"/>
                                        <p:tgtEl>
                                          <p:spTgt spid="235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80"/>
                                        <p:tgtEl>
                                          <p:spTgt spid="235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0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36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84971E-6 L -0.30226 0.14821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" y="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770" decel="100000"/>
                                        <p:tgtEl>
                                          <p:spTgt spid="236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3" dur="770" decel="100000"/>
                                        <p:tgtEl>
                                          <p:spTgt spid="236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6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5" dur="770" fill="hold"/>
                                        <p:tgtEl>
                                          <p:spTgt spid="23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7" dur="770" fill="hold"/>
                                        <p:tgtEl>
                                          <p:spTgt spid="23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3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3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23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3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3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2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23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3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23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23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23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23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23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23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3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23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23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23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00208 L 0.27604 -0.44462 " pathEditMode="relative" rAng="0" ptsTypes="AA">
                                      <p:cBhvr>
                                        <p:cTn id="215" dur="2000" fill="hold"/>
                                        <p:tgtEl>
                                          <p:spTgt spid="236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2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0833 L 0.34948 -0.53896 " pathEditMode="relative" rAng="0" ptsTypes="AA">
                                      <p:cBhvr>
                                        <p:cTn id="219" dur="2000" fill="hold"/>
                                        <p:tgtEl>
                                          <p:spTgt spid="236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" y="-2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23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23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2 -7.51445E-7 L 0.30886 -0.33295 " pathEditMode="relative" rAng="0" ptsTypes="AA">
                                      <p:cBhvr>
                                        <p:cTn id="229" dur="2000" fill="hold"/>
                                        <p:tgtEl>
                                          <p:spTgt spid="236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23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23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9" dur="500"/>
                                        <p:tgtEl>
                                          <p:spTgt spid="23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/>
                                        <p:tgtEl>
                                          <p:spTgt spid="23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3" dur="500"/>
                                        <p:tgtEl>
                                          <p:spTgt spid="23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/>
                                        <p:tgtEl>
                                          <p:spTgt spid="23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7" dur="500"/>
                                        <p:tgtEl>
                                          <p:spTgt spid="23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/>
                                        <p:tgtEl>
                                          <p:spTgt spid="23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1" dur="500"/>
                                        <p:tgtEl>
                                          <p:spTgt spid="23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/>
                                        <p:tgtEl>
                                          <p:spTgt spid="23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9" dur="500"/>
                                        <p:tgtEl>
                                          <p:spTgt spid="23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/>
                                        <p:tgtEl>
                                          <p:spTgt spid="23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 nodeType="clickPar">
                      <p:stCondLst>
                        <p:cond delay="indefinite"/>
                      </p:stCondLst>
                      <p:childTnLst>
                        <p:par>
                          <p:cTn id="2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23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23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2" dur="80"/>
                                        <p:tgtEl>
                                          <p:spTgt spid="236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3" dur="80"/>
                                        <p:tgtEl>
                                          <p:spTgt spid="236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4" dur="80"/>
                                        <p:tgtEl>
                                          <p:spTgt spid="236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 nodeType="clickPar">
                      <p:stCondLst>
                        <p:cond delay="indefinite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1.11111E-6 0.00624 L 0.2 0.00138 " pathEditMode="relative" rAng="0" ptsTypes="AA">
                                      <p:cBhvr>
                                        <p:cTn id="278" dur="2000" fill="hold"/>
                                        <p:tgtEl>
                                          <p:spTgt spid="236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 nodeType="clickPar">
                      <p:stCondLst>
                        <p:cond delay="indefinite"/>
                      </p:stCondLst>
                      <p:childTnLst>
                        <p:par>
                          <p:cTn id="2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770" decel="100000"/>
                                        <p:tgtEl>
                                          <p:spTgt spid="236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4" dur="770" decel="100000"/>
                                        <p:tgtEl>
                                          <p:spTgt spid="236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6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6" dur="770" fill="hold"/>
                                        <p:tgtEl>
                                          <p:spTgt spid="23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8" dur="770" fill="hold"/>
                                        <p:tgtEl>
                                          <p:spTgt spid="23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 nodeType="clickPar">
                      <p:stCondLst>
                        <p:cond delay="indefinite"/>
                      </p:stCondLst>
                      <p:childTnLst>
                        <p:par>
                          <p:cTn id="2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 nodeType="clickPar">
                      <p:stCondLst>
                        <p:cond delay="indefinite"/>
                      </p:stCondLst>
                      <p:childTnLst>
                        <p:par>
                          <p:cTn id="2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54 0.00462 L -0.24375 0.44208 " pathEditMode="relative" rAng="0" ptsTypes="AA">
                                      <p:cBhvr>
                                        <p:cTn id="29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" y="2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 nodeType="clickPar">
                      <p:stCondLst>
                        <p:cond delay="indefinite"/>
                      </p:stCondLst>
                      <p:childTnLst>
                        <p:par>
                          <p:cTn id="3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23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500" fill="hold"/>
                                        <p:tgtEl>
                                          <p:spTgt spid="23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 nodeType="clickPar">
                      <p:stCondLst>
                        <p:cond delay="indefinite"/>
                      </p:stCondLst>
                      <p:childTnLst>
                        <p:par>
                          <p:cTn id="3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4" dur="80"/>
                                        <p:tgtEl>
                                          <p:spTgt spid="236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5" dur="80"/>
                                        <p:tgtEl>
                                          <p:spTgt spid="236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6" dur="80"/>
                                        <p:tgtEl>
                                          <p:spTgt spid="236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9" dur="80"/>
                                        <p:tgtEl>
                                          <p:spTgt spid="236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0" dur="80"/>
                                        <p:tgtEl>
                                          <p:spTgt spid="236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1" dur="80"/>
                                        <p:tgtEl>
                                          <p:spTgt spid="236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 nodeType="clickPar">
                      <p:stCondLst>
                        <p:cond delay="indefinite"/>
                      </p:stCondLst>
                      <p:childTnLst>
                        <p:par>
                          <p:cTn id="3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4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4.44444E-6 1.38728E-6 L 0.26806 -0.44393 " pathEditMode="relative" rAng="0" ptsTypes="AA">
                                      <p:cBhvr>
                                        <p:cTn id="325" dur="2000" fill="hold"/>
                                        <p:tgtEl>
                                          <p:spTgt spid="236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-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 nodeType="clickPar">
                      <p:stCondLst>
                        <p:cond delay="indefinite"/>
                      </p:stCondLst>
                      <p:childTnLst>
                        <p:par>
                          <p:cTn id="3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0" dur="500" fill="hold"/>
                                        <p:tgtEl>
                                          <p:spTgt spid="23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500" fill="hold"/>
                                        <p:tgtEl>
                                          <p:spTgt spid="23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 nodeType="clickPar">
                      <p:stCondLst>
                        <p:cond delay="indefinite"/>
                      </p:stCondLst>
                      <p:childTnLst>
                        <p:par>
                          <p:cTn id="3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6" dur="770" decel="100000"/>
                                        <p:tgtEl>
                                          <p:spTgt spid="236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7" dur="770" decel="100000"/>
                                        <p:tgtEl>
                                          <p:spTgt spid="2366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66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9" dur="770" fill="hold"/>
                                        <p:tgtEl>
                                          <p:spTgt spid="23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1" dur="770" fill="hold"/>
                                        <p:tgtEl>
                                          <p:spTgt spid="23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770" decel="100000"/>
                                        <p:tgtEl>
                                          <p:spTgt spid="236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6" dur="770" decel="100000"/>
                                        <p:tgtEl>
                                          <p:spTgt spid="236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6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8" dur="770" fill="hold"/>
                                        <p:tgtEl>
                                          <p:spTgt spid="23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0" dur="770" fill="hold"/>
                                        <p:tgtEl>
                                          <p:spTgt spid="23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57" grpId="0"/>
      <p:bldP spid="23558" grpId="0"/>
      <p:bldP spid="23559" grpId="0"/>
      <p:bldP spid="23560" grpId="0"/>
      <p:bldP spid="23562" grpId="0"/>
      <p:bldP spid="23570" grpId="0"/>
      <p:bldP spid="23570" grpId="1"/>
      <p:bldP spid="23575" grpId="0"/>
      <p:bldP spid="23575" grpId="1"/>
      <p:bldP spid="23593" grpId="0" animBg="1"/>
      <p:bldP spid="23593" grpId="1" animBg="1"/>
      <p:bldP spid="23595" grpId="0" animBg="1"/>
      <p:bldP spid="23595" grpId="1" animBg="1"/>
      <p:bldP spid="23599" grpId="0"/>
      <p:bldP spid="23623" grpId="0"/>
      <p:bldP spid="23623" grpId="1"/>
      <p:bldP spid="23624" grpId="0"/>
      <p:bldP spid="23624" grpId="1"/>
      <p:bldP spid="23626" grpId="0"/>
      <p:bldP spid="23626" grpId="1"/>
      <p:bldP spid="23627" grpId="0"/>
      <p:bldP spid="23627" grpId="1"/>
      <p:bldP spid="23628" grpId="0"/>
      <p:bldP spid="23628" grpId="1"/>
      <p:bldP spid="23632" grpId="0" animBg="1"/>
      <p:bldP spid="23632" grpId="1" animBg="1"/>
      <p:bldP spid="23633" grpId="0"/>
      <p:bldP spid="23633" grpId="1"/>
      <p:bldP spid="23634" grpId="0"/>
      <p:bldP spid="23635" grpId="0"/>
      <p:bldP spid="23635" grpId="1"/>
      <p:bldP spid="23639" grpId="0" animBg="1"/>
      <p:bldP spid="23640" grpId="0"/>
      <p:bldP spid="23641" grpId="0"/>
      <p:bldP spid="23641" grpId="1"/>
      <p:bldP spid="23647" grpId="0"/>
      <p:bldP spid="23648" grpId="0"/>
      <p:bldP spid="23657" grpId="0"/>
      <p:bldP spid="23659" grpId="0"/>
      <p:bldP spid="23660" grpId="0"/>
      <p:bldP spid="23660" grpId="1"/>
      <p:bldP spid="23666" grpId="0" animBg="1"/>
      <p:bldP spid="23667" grpId="0"/>
      <p:bldP spid="236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0"/>
          <p:cNvSpPr txBox="1">
            <a:spLocks noChangeArrowheads="1"/>
          </p:cNvSpPr>
          <p:nvPr/>
        </p:nvSpPr>
        <p:spPr bwMode="auto">
          <a:xfrm>
            <a:off x="1760538" y="-60325"/>
            <a:ext cx="6230937" cy="784225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800" b="1">
                <a:latin typeface="Arial" charset="0"/>
              </a:rPr>
              <a:t>Toán</a:t>
            </a:r>
          </a:p>
          <a:p>
            <a:pPr algn="ctr" eaLnBrk="1" hangingPunct="1"/>
            <a:r>
              <a:rPr lang="en-US" sz="1800" b="1">
                <a:latin typeface="Arial" charset="0"/>
              </a:rPr>
              <a:t>Bài : Thời gian</a:t>
            </a:r>
          </a:p>
        </p:txBody>
      </p:sp>
      <p:sp>
        <p:nvSpPr>
          <p:cNvPr id="32789" name="Text Box 21"/>
          <p:cNvSpPr txBox="1">
            <a:spLocks noChangeArrowheads="1"/>
          </p:cNvSpPr>
          <p:nvPr/>
        </p:nvSpPr>
        <p:spPr bwMode="auto">
          <a:xfrm>
            <a:off x="57150" y="1714500"/>
            <a:ext cx="9086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Arial" charset="0"/>
              </a:rPr>
              <a:t>Muốn tính thời gian ta lấy quãng </a:t>
            </a:r>
            <a:r>
              <a:rPr lang="vi-VN" b="1">
                <a:solidFill>
                  <a:srgbClr val="000000"/>
                </a:solidFill>
                <a:latin typeface="Arial" charset="0"/>
              </a:rPr>
              <a:t>đư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ờng chia cho vận tốc.</a:t>
            </a:r>
            <a:endParaRPr lang="en-US">
              <a:latin typeface="Arial" charset="0"/>
            </a:endParaRPr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914400" y="1250950"/>
            <a:ext cx="5562600" cy="461963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Arial" charset="0"/>
                <a:sym typeface="Wingdings" pitchFamily="2" charset="2"/>
              </a:rPr>
              <a:t></a:t>
            </a:r>
            <a:r>
              <a:rPr lang="en-US" sz="2000" b="1">
                <a:latin typeface="Arial" charset="0"/>
                <a:sym typeface="Wingdings" pitchFamily="2" charset="2"/>
              </a:rPr>
              <a:t> Em hãy nêu cách tính thời gian?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200025" y="1119188"/>
            <a:ext cx="609600" cy="584200"/>
          </a:xfrm>
          <a:prstGeom prst="rect">
            <a:avLst/>
          </a:prstGeom>
          <a:noFill/>
          <a:ln w="3175" algn="ctr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Arial" charset="0"/>
                <a:sym typeface="Wingdings" pitchFamily="2" charset="2"/>
              </a:rPr>
              <a:t>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939800" y="2184400"/>
            <a:ext cx="49276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  <a:sym typeface="Wingdings" pitchFamily="2" charset="2"/>
              </a:rPr>
              <a:t></a:t>
            </a:r>
            <a:r>
              <a:rPr lang="en-US" sz="2000">
                <a:latin typeface="Arial" charset="0"/>
              </a:rPr>
              <a:t>  Công thức tính thời gian là gì?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2438400" y="2681288"/>
            <a:ext cx="1371600" cy="461962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latin typeface="Arial" charset="0"/>
              </a:rPr>
              <a:t>t = s : v</a:t>
            </a:r>
          </a:p>
        </p:txBody>
      </p:sp>
      <p:sp>
        <p:nvSpPr>
          <p:cNvPr id="32794" name="Litebulb" descr="Water droplets"/>
          <p:cNvSpPr>
            <a:spLocks noEditPoints="1" noChangeArrowheads="1"/>
          </p:cNvSpPr>
          <p:nvPr/>
        </p:nvSpPr>
        <p:spPr bwMode="auto">
          <a:xfrm>
            <a:off x="128588" y="3276600"/>
            <a:ext cx="685800" cy="762000"/>
          </a:xfrm>
          <a:custGeom>
            <a:avLst/>
            <a:gdLst>
              <a:gd name="T0" fmla="*/ 345664538 w 21600"/>
              <a:gd name="T1" fmla="*/ 0 h 21600"/>
              <a:gd name="T2" fmla="*/ 691329076 w 21600"/>
              <a:gd name="T3" fmla="*/ 341660780 h 21600"/>
              <a:gd name="T4" fmla="*/ 0 w 21600"/>
              <a:gd name="T5" fmla="*/ 341660780 h 21600"/>
              <a:gd name="T6" fmla="*/ 345664538 w 21600"/>
              <a:gd name="T7" fmla="*/ 948325308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990600" y="3200400"/>
            <a:ext cx="76962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  <a:sym typeface="Wingdings" pitchFamily="2" charset="2"/>
              </a:rPr>
              <a:t></a:t>
            </a:r>
            <a:r>
              <a:rPr lang="en-US" sz="2000">
                <a:latin typeface="Arial" charset="0"/>
              </a:rPr>
              <a:t>  Để tính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thời gian, ta cần có những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ại l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ợng nào?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2405063" y="3657600"/>
            <a:ext cx="4300537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S ( quãng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ờng ), V ( vận tốc )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609600" y="4114800"/>
            <a:ext cx="8229600" cy="70802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FF00"/>
                </a:solidFill>
                <a:latin typeface="Arial" charset="0"/>
              </a:rPr>
              <a:t>Vậy :</a:t>
            </a:r>
            <a:r>
              <a:rPr lang="en-US" sz="2000">
                <a:latin typeface="Arial" charset="0"/>
              </a:rPr>
              <a:t> khi biết hai trong ba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ại l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ợng: Vận tốc, quãng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ờng, thời gian. Ta có thể tính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ại l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ợng thứ ba.</a:t>
            </a:r>
          </a:p>
        </p:txBody>
      </p:sp>
      <p:sp>
        <p:nvSpPr>
          <p:cNvPr id="32800" name="Line 32"/>
          <p:cNvSpPr>
            <a:spLocks noChangeShapeType="1"/>
          </p:cNvSpPr>
          <p:nvPr/>
        </p:nvSpPr>
        <p:spPr bwMode="auto">
          <a:xfrm flipV="1">
            <a:off x="3363913" y="5445125"/>
            <a:ext cx="912812" cy="638175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01" name="Line 33"/>
          <p:cNvSpPr>
            <a:spLocks noChangeShapeType="1"/>
          </p:cNvSpPr>
          <p:nvPr/>
        </p:nvSpPr>
        <p:spPr bwMode="auto">
          <a:xfrm>
            <a:off x="5275263" y="5448300"/>
            <a:ext cx="615950" cy="720725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02" name="Line 34"/>
          <p:cNvSpPr>
            <a:spLocks noChangeShapeType="1"/>
          </p:cNvSpPr>
          <p:nvPr/>
        </p:nvSpPr>
        <p:spPr bwMode="auto">
          <a:xfrm>
            <a:off x="3675063" y="6299200"/>
            <a:ext cx="1933575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4233863" y="5053013"/>
            <a:ext cx="11430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v = s : t</a:t>
            </a:r>
          </a:p>
        </p:txBody>
      </p:sp>
      <p:sp>
        <p:nvSpPr>
          <p:cNvPr id="32804" name="Text Box 36"/>
          <p:cNvSpPr txBox="1">
            <a:spLocks noChangeArrowheads="1"/>
          </p:cNvSpPr>
          <p:nvPr/>
        </p:nvSpPr>
        <p:spPr bwMode="auto">
          <a:xfrm>
            <a:off x="2524125" y="5972175"/>
            <a:ext cx="12192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s = v </a:t>
            </a:r>
            <a:r>
              <a:rPr lang="en-US" sz="1600">
                <a:latin typeface="Arial" charset="0"/>
              </a:rPr>
              <a:t>x</a:t>
            </a:r>
            <a:r>
              <a:rPr lang="en-US" sz="2000">
                <a:latin typeface="Arial" charset="0"/>
              </a:rPr>
              <a:t> t</a:t>
            </a:r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5572125" y="6000750"/>
            <a:ext cx="12954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t = s : 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279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327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3279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32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32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27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27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32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32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32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32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32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32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32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9" grpId="0"/>
      <p:bldP spid="32790" grpId="0"/>
      <p:bldP spid="32791" grpId="0" animBg="1"/>
      <p:bldP spid="32792" grpId="0"/>
      <p:bldP spid="32793" grpId="0" animBg="1"/>
      <p:bldP spid="32794" grpId="0" animBg="1"/>
      <p:bldP spid="32795" grpId="0"/>
      <p:bldP spid="32796" grpId="0"/>
      <p:bldP spid="32797" grpId="0"/>
      <p:bldP spid="32800" grpId="0" animBg="1"/>
      <p:bldP spid="32801" grpId="0" animBg="1"/>
      <p:bldP spid="32802" grpId="0" animBg="1"/>
      <p:bldP spid="32803" grpId="0"/>
      <p:bldP spid="32804" grpId="0"/>
      <p:bldP spid="3280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1760538" y="-103188"/>
            <a:ext cx="6230937" cy="923926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800" b="1">
                <a:latin typeface="Arial" charset="0"/>
              </a:rPr>
              <a:t>Toán</a:t>
            </a:r>
          </a:p>
          <a:p>
            <a:pPr algn="ctr" eaLnBrk="1" hangingPunct="1"/>
            <a:r>
              <a:rPr lang="en-US" b="1">
                <a:latin typeface="Arial" charset="0"/>
              </a:rPr>
              <a:t>Bài : Thời gian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228600" y="1185863"/>
            <a:ext cx="2819400" cy="523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Arial" charset="0"/>
              </a:rPr>
              <a:t>III . Luyện tập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71450" y="1743075"/>
            <a:ext cx="6629400" cy="5842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Arial" charset="0"/>
                <a:sym typeface="Wingdings" pitchFamily="2" charset="2"/>
              </a:rPr>
              <a:t> Viết số thích hợp vào ô trống:</a:t>
            </a:r>
          </a:p>
        </p:txBody>
      </p:sp>
      <p:graphicFrame>
        <p:nvGraphicFramePr>
          <p:cNvPr id="35968" name="Group 128"/>
          <p:cNvGraphicFramePr>
            <a:graphicFrameLocks noGrp="1"/>
          </p:cNvGraphicFramePr>
          <p:nvPr>
            <p:ph/>
          </p:nvPr>
        </p:nvGraphicFramePr>
        <p:xfrm>
          <a:off x="128588" y="2667000"/>
          <a:ext cx="8829675" cy="1920875"/>
        </p:xfrm>
        <a:graphic>
          <a:graphicData uri="http://schemas.openxmlformats.org/drawingml/2006/table">
            <a:tbl>
              <a:tblPr/>
              <a:tblGrid>
                <a:gridCol w="2246312"/>
                <a:gridCol w="1270000"/>
                <a:gridCol w="2043113"/>
                <a:gridCol w="1962150"/>
                <a:gridCol w="1308100"/>
              </a:tblGrid>
              <a:tr h="640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Times" pitchFamily="2" charset="0"/>
                        </a:rPr>
                        <a:t>  s (km)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Times" pitchFamily="2" charset="0"/>
                        </a:rPr>
                        <a:t>35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Times" pitchFamily="2" charset="0"/>
                        </a:rPr>
                        <a:t>10,35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Times" pitchFamily="2" charset="0"/>
                        </a:rPr>
                        <a:t>108,5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Times" pitchFamily="2" charset="0"/>
                        </a:rPr>
                        <a:t>81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Times" pitchFamily="2" charset="0"/>
                        </a:rPr>
                        <a:t>v (km/giôø)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Times" pitchFamily="2" charset="0"/>
                        </a:rPr>
                        <a:t>14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Times" pitchFamily="2" charset="0"/>
                        </a:rPr>
                        <a:t>4,6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Times" pitchFamily="2" charset="0"/>
                        </a:rPr>
                        <a:t>62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Times" pitchFamily="2" charset="0"/>
                        </a:rPr>
                        <a:t>36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Times" pitchFamily="2" charset="0"/>
                        </a:rPr>
                        <a:t>  t ( giôø)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NI-Times" pitchFamily="2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NI-Times" pitchFamily="2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NI-Times" pitchFamily="2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NI-Times" pitchFamily="2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47" name="Text Box 110"/>
          <p:cNvSpPr txBox="1">
            <a:spLocks noChangeArrowheads="1"/>
          </p:cNvSpPr>
          <p:nvPr/>
        </p:nvSpPr>
        <p:spPr bwMode="auto">
          <a:xfrm>
            <a:off x="1828800" y="5410200"/>
            <a:ext cx="5334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35952" name="Text Box 112"/>
          <p:cNvSpPr txBox="1">
            <a:spLocks noChangeArrowheads="1"/>
          </p:cNvSpPr>
          <p:nvPr/>
        </p:nvSpPr>
        <p:spPr bwMode="auto">
          <a:xfrm>
            <a:off x="357188" y="2671763"/>
            <a:ext cx="1533525" cy="5842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 (km)</a:t>
            </a:r>
          </a:p>
        </p:txBody>
      </p:sp>
      <p:sp>
        <p:nvSpPr>
          <p:cNvPr id="9249" name="Text Box 113"/>
          <p:cNvSpPr txBox="1">
            <a:spLocks noChangeArrowheads="1"/>
          </p:cNvSpPr>
          <p:nvPr/>
        </p:nvSpPr>
        <p:spPr bwMode="auto">
          <a:xfrm>
            <a:off x="2667000" y="4876800"/>
            <a:ext cx="8382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35954" name="Text Box 114"/>
          <p:cNvSpPr txBox="1">
            <a:spLocks noChangeArrowheads="1"/>
          </p:cNvSpPr>
          <p:nvPr/>
        </p:nvSpPr>
        <p:spPr bwMode="auto">
          <a:xfrm>
            <a:off x="157163" y="3314700"/>
            <a:ext cx="2262187" cy="5842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 (km/giờ)</a:t>
            </a:r>
          </a:p>
        </p:txBody>
      </p:sp>
      <p:sp>
        <p:nvSpPr>
          <p:cNvPr id="35955" name="Text Box 115"/>
          <p:cNvSpPr txBox="1">
            <a:spLocks noChangeArrowheads="1"/>
          </p:cNvSpPr>
          <p:nvPr/>
        </p:nvSpPr>
        <p:spPr bwMode="auto">
          <a:xfrm>
            <a:off x="352425" y="3948113"/>
            <a:ext cx="1600200" cy="5842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 ( giờ)</a:t>
            </a:r>
          </a:p>
        </p:txBody>
      </p:sp>
      <p:sp>
        <p:nvSpPr>
          <p:cNvPr id="35957" name="Text Box 117"/>
          <p:cNvSpPr txBox="1">
            <a:spLocks noChangeArrowheads="1"/>
          </p:cNvSpPr>
          <p:nvPr/>
        </p:nvSpPr>
        <p:spPr bwMode="auto">
          <a:xfrm>
            <a:off x="6853238" y="1685925"/>
            <a:ext cx="1676400" cy="584200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latin typeface="Arial" charset="0"/>
              </a:rPr>
              <a:t>t = s : v</a:t>
            </a:r>
          </a:p>
        </p:txBody>
      </p:sp>
      <p:sp>
        <p:nvSpPr>
          <p:cNvPr id="35958" name="Text Box 118"/>
          <p:cNvSpPr txBox="1">
            <a:spLocks noChangeArrowheads="1"/>
          </p:cNvSpPr>
          <p:nvPr/>
        </p:nvSpPr>
        <p:spPr bwMode="auto">
          <a:xfrm>
            <a:off x="2674938" y="2667000"/>
            <a:ext cx="787400" cy="5842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FF00"/>
                </a:solidFill>
                <a:latin typeface="Arial" charset="0"/>
              </a:rPr>
              <a:t>35</a:t>
            </a:r>
          </a:p>
        </p:txBody>
      </p:sp>
      <p:sp>
        <p:nvSpPr>
          <p:cNvPr id="9254" name="Text Box 119"/>
          <p:cNvSpPr txBox="1">
            <a:spLocks noChangeArrowheads="1"/>
          </p:cNvSpPr>
          <p:nvPr/>
        </p:nvSpPr>
        <p:spPr bwMode="auto">
          <a:xfrm>
            <a:off x="2514600" y="5181600"/>
            <a:ext cx="381000" cy="4000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35960" name="Text Box 120"/>
          <p:cNvSpPr txBox="1">
            <a:spLocks noChangeArrowheads="1"/>
          </p:cNvSpPr>
          <p:nvPr/>
        </p:nvSpPr>
        <p:spPr bwMode="auto">
          <a:xfrm>
            <a:off x="2674938" y="3309938"/>
            <a:ext cx="863600" cy="5842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66FF33"/>
                </a:solidFill>
                <a:latin typeface="Arial" charset="0"/>
              </a:rPr>
              <a:t>14</a:t>
            </a:r>
          </a:p>
        </p:txBody>
      </p:sp>
      <p:grpSp>
        <p:nvGrpSpPr>
          <p:cNvPr id="2" name="Group 129"/>
          <p:cNvGrpSpPr>
            <a:grpSpLocks/>
          </p:cNvGrpSpPr>
          <p:nvPr/>
        </p:nvGrpSpPr>
        <p:grpSpPr bwMode="auto">
          <a:xfrm>
            <a:off x="1143000" y="4891088"/>
            <a:ext cx="457200" cy="1052512"/>
            <a:chOff x="720" y="3081"/>
            <a:chExt cx="288" cy="663"/>
          </a:xfrm>
        </p:grpSpPr>
        <p:cxnSp>
          <p:nvCxnSpPr>
            <p:cNvPr id="9268" name="AutoShape 122"/>
            <p:cNvCxnSpPr>
              <a:cxnSpLocks noChangeShapeType="1"/>
            </p:cNvCxnSpPr>
            <p:nvPr/>
          </p:nvCxnSpPr>
          <p:spPr bwMode="auto">
            <a:xfrm>
              <a:off x="720" y="3081"/>
              <a:ext cx="0" cy="663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269" name="AutoShape 123"/>
            <p:cNvCxnSpPr>
              <a:cxnSpLocks noChangeShapeType="1"/>
            </p:cNvCxnSpPr>
            <p:nvPr/>
          </p:nvCxnSpPr>
          <p:spPr bwMode="auto">
            <a:xfrm>
              <a:off x="720" y="3327"/>
              <a:ext cx="288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35970" name="Text Box 130"/>
          <p:cNvSpPr txBox="1">
            <a:spLocks noChangeArrowheads="1"/>
          </p:cNvSpPr>
          <p:nvPr/>
        </p:nvSpPr>
        <p:spPr bwMode="auto">
          <a:xfrm>
            <a:off x="1119188" y="5262563"/>
            <a:ext cx="457200" cy="523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2</a:t>
            </a:r>
          </a:p>
        </p:txBody>
      </p:sp>
      <p:sp>
        <p:nvSpPr>
          <p:cNvPr id="35971" name="Text Box 131"/>
          <p:cNvSpPr txBox="1">
            <a:spLocks noChangeArrowheads="1"/>
          </p:cNvSpPr>
          <p:nvPr/>
        </p:nvSpPr>
        <p:spPr bwMode="auto">
          <a:xfrm>
            <a:off x="1333500" y="5248275"/>
            <a:ext cx="304800" cy="523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,</a:t>
            </a:r>
          </a:p>
        </p:txBody>
      </p:sp>
      <p:sp>
        <p:nvSpPr>
          <p:cNvPr id="35972" name="Text Box 132"/>
          <p:cNvSpPr txBox="1">
            <a:spLocks noChangeArrowheads="1"/>
          </p:cNvSpPr>
          <p:nvPr/>
        </p:nvSpPr>
        <p:spPr bwMode="auto">
          <a:xfrm>
            <a:off x="542925" y="5257800"/>
            <a:ext cx="381000" cy="523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7</a:t>
            </a:r>
          </a:p>
        </p:txBody>
      </p:sp>
      <p:sp>
        <p:nvSpPr>
          <p:cNvPr id="35973" name="Text Box 133"/>
          <p:cNvSpPr txBox="1">
            <a:spLocks noChangeArrowheads="1"/>
          </p:cNvSpPr>
          <p:nvPr/>
        </p:nvSpPr>
        <p:spPr bwMode="auto">
          <a:xfrm>
            <a:off x="766763" y="5262563"/>
            <a:ext cx="381000" cy="523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0</a:t>
            </a:r>
          </a:p>
        </p:txBody>
      </p:sp>
      <p:sp>
        <p:nvSpPr>
          <p:cNvPr id="35974" name="Text Box 134"/>
          <p:cNvSpPr txBox="1">
            <a:spLocks noChangeArrowheads="1"/>
          </p:cNvSpPr>
          <p:nvPr/>
        </p:nvSpPr>
        <p:spPr bwMode="auto">
          <a:xfrm>
            <a:off x="1428750" y="5262563"/>
            <a:ext cx="381000" cy="523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5</a:t>
            </a:r>
          </a:p>
        </p:txBody>
      </p:sp>
      <p:sp>
        <p:nvSpPr>
          <p:cNvPr id="35976" name="Text Box 136"/>
          <p:cNvSpPr txBox="1">
            <a:spLocks noChangeArrowheads="1"/>
          </p:cNvSpPr>
          <p:nvPr/>
        </p:nvSpPr>
        <p:spPr bwMode="auto">
          <a:xfrm>
            <a:off x="771525" y="5649913"/>
            <a:ext cx="381000" cy="523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0</a:t>
            </a:r>
          </a:p>
        </p:txBody>
      </p:sp>
      <p:sp>
        <p:nvSpPr>
          <p:cNvPr id="35977" name="Text Box 137"/>
          <p:cNvSpPr txBox="1">
            <a:spLocks noChangeArrowheads="1"/>
          </p:cNvSpPr>
          <p:nvPr/>
        </p:nvSpPr>
        <p:spPr bwMode="auto">
          <a:xfrm>
            <a:off x="1128713" y="5257800"/>
            <a:ext cx="762000" cy="523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CC3300"/>
                </a:solidFill>
                <a:latin typeface="Arial" charset="0"/>
              </a:rPr>
              <a:t>2,5</a:t>
            </a:r>
          </a:p>
        </p:txBody>
      </p:sp>
      <p:sp>
        <p:nvSpPr>
          <p:cNvPr id="9264" name="Text Box 138"/>
          <p:cNvSpPr txBox="1">
            <a:spLocks noChangeArrowheads="1"/>
          </p:cNvSpPr>
          <p:nvPr/>
        </p:nvSpPr>
        <p:spPr bwMode="auto">
          <a:xfrm>
            <a:off x="4038600" y="5486400"/>
            <a:ext cx="990600" cy="5842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>
              <a:latin typeface="Arial" charset="0"/>
            </a:endParaRPr>
          </a:p>
        </p:txBody>
      </p:sp>
      <p:sp>
        <p:nvSpPr>
          <p:cNvPr id="35979" name="Text Box 139"/>
          <p:cNvSpPr txBox="1">
            <a:spLocks noChangeArrowheads="1"/>
          </p:cNvSpPr>
          <p:nvPr/>
        </p:nvSpPr>
        <p:spPr bwMode="auto">
          <a:xfrm>
            <a:off x="4214813" y="3948113"/>
            <a:ext cx="1143000" cy="5842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CC3300"/>
                </a:solidFill>
                <a:latin typeface="Arial" charset="0"/>
              </a:rPr>
              <a:t>2,25</a:t>
            </a:r>
          </a:p>
        </p:txBody>
      </p:sp>
      <p:sp>
        <p:nvSpPr>
          <p:cNvPr id="35980" name="Text Box 140"/>
          <p:cNvSpPr txBox="1">
            <a:spLocks noChangeArrowheads="1"/>
          </p:cNvSpPr>
          <p:nvPr/>
        </p:nvSpPr>
        <p:spPr bwMode="auto">
          <a:xfrm>
            <a:off x="6196013" y="3962400"/>
            <a:ext cx="1066800" cy="5842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CC3300"/>
                </a:solidFill>
                <a:latin typeface="Arial" charset="0"/>
              </a:rPr>
              <a:t>1,75</a:t>
            </a:r>
          </a:p>
        </p:txBody>
      </p:sp>
      <p:sp>
        <p:nvSpPr>
          <p:cNvPr id="35981" name="Text Box 141"/>
          <p:cNvSpPr txBox="1">
            <a:spLocks noChangeArrowheads="1"/>
          </p:cNvSpPr>
          <p:nvPr/>
        </p:nvSpPr>
        <p:spPr bwMode="auto">
          <a:xfrm>
            <a:off x="7767638" y="3962400"/>
            <a:ext cx="1143000" cy="5842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CC3300"/>
                </a:solidFill>
                <a:latin typeface="Arial" charset="0"/>
              </a:rPr>
              <a:t>2,25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59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59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59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59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59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59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59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59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59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59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59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59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59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59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59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359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359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359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312 -0.00416 L -0.25538 0.30428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359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" y="1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0468 0.00624 L -0.17674 0.2099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359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5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5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5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5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5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5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5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5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5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5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359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359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359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5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5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25 0.00624 L 0.16615 -0.18011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359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770" decel="100000"/>
                                        <p:tgtEl>
                                          <p:spTgt spid="359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770" decel="100000"/>
                                        <p:tgtEl>
                                          <p:spTgt spid="3597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97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2" dur="770" fill="hold"/>
                                        <p:tgtEl>
                                          <p:spTgt spid="35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4" dur="770" fill="hold"/>
                                        <p:tgtEl>
                                          <p:spTgt spid="35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770" decel="100000"/>
                                        <p:tgtEl>
                                          <p:spTgt spid="359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1" dur="770" decel="100000"/>
                                        <p:tgtEl>
                                          <p:spTgt spid="3598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98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3" dur="770" fill="hold"/>
                                        <p:tgtEl>
                                          <p:spTgt spid="35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5" dur="770" fill="hold"/>
                                        <p:tgtEl>
                                          <p:spTgt spid="35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770" decel="100000"/>
                                        <p:tgtEl>
                                          <p:spTgt spid="359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2" dur="770" decel="100000"/>
                                        <p:tgtEl>
                                          <p:spTgt spid="3598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98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4" dur="770" fill="hold"/>
                                        <p:tgtEl>
                                          <p:spTgt spid="35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6" dur="770" fill="hold"/>
                                        <p:tgtEl>
                                          <p:spTgt spid="35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/>
      <p:bldP spid="35846" grpId="0"/>
      <p:bldP spid="35952" grpId="0"/>
      <p:bldP spid="35954" grpId="0"/>
      <p:bldP spid="35955" grpId="0"/>
      <p:bldP spid="35957" grpId="0" animBg="1"/>
      <p:bldP spid="35958" grpId="0"/>
      <p:bldP spid="35958" grpId="1"/>
      <p:bldP spid="35960" grpId="0"/>
      <p:bldP spid="35960" grpId="1"/>
      <p:bldP spid="35970" grpId="0"/>
      <p:bldP spid="35971" grpId="0"/>
      <p:bldP spid="35972" grpId="0"/>
      <p:bldP spid="35973" grpId="0"/>
      <p:bldP spid="35974" grpId="0"/>
      <p:bldP spid="35976" grpId="0"/>
      <p:bldP spid="35977" grpId="0"/>
      <p:bldP spid="35977" grpId="1"/>
      <p:bldP spid="35979" grpId="0"/>
      <p:bldP spid="35980" grpId="0"/>
      <p:bldP spid="3598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428625" y="1352550"/>
            <a:ext cx="8715375" cy="13843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latin typeface="Arial" charset="0"/>
              </a:rPr>
              <a:t>a) Trên quãng </a:t>
            </a:r>
            <a:r>
              <a:rPr lang="vi-VN" sz="2800">
                <a:latin typeface="Arial" charset="0"/>
              </a:rPr>
              <a:t>đư</a:t>
            </a:r>
            <a:r>
              <a:rPr lang="en-US" sz="2800">
                <a:latin typeface="Arial" charset="0"/>
              </a:rPr>
              <a:t>ờng 23,1km, một ng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ời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i xe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ạp với vận tốc 13,2 km/giờ. Tính thời gian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i của ng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ời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ó.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1828800" y="-85725"/>
            <a:ext cx="6172200" cy="461963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b="1">
                <a:latin typeface="Arial" charset="0"/>
              </a:rPr>
              <a:t>Bài : Thời gian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-57150" y="1262063"/>
            <a:ext cx="533400" cy="5842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Arial" charset="0"/>
                <a:sym typeface="Wingdings" pitchFamily="2" charset="2"/>
              </a:rPr>
              <a:t></a:t>
            </a:r>
          </a:p>
        </p:txBody>
      </p:sp>
      <p:pic>
        <p:nvPicPr>
          <p:cNvPr id="44039" name="Picture 7" descr="TN00411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2838" y="2295525"/>
            <a:ext cx="1206500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35000" y="5486400"/>
            <a:ext cx="8029575" cy="309563"/>
            <a:chOff x="360" y="2781"/>
            <a:chExt cx="5058" cy="195"/>
          </a:xfrm>
        </p:grpSpPr>
        <p:cxnSp>
          <p:nvCxnSpPr>
            <p:cNvPr id="10257" name="AutoShape 8"/>
            <p:cNvCxnSpPr>
              <a:cxnSpLocks noChangeShapeType="1"/>
            </p:cNvCxnSpPr>
            <p:nvPr/>
          </p:nvCxnSpPr>
          <p:spPr bwMode="auto">
            <a:xfrm>
              <a:off x="369" y="2880"/>
              <a:ext cx="5040" cy="1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258" name="Line 9"/>
            <p:cNvSpPr>
              <a:spLocks noChangeShapeType="1"/>
            </p:cNvSpPr>
            <p:nvPr/>
          </p:nvSpPr>
          <p:spPr bwMode="auto">
            <a:xfrm>
              <a:off x="5418" y="2784"/>
              <a:ext cx="0" cy="1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259" name="Line 10"/>
            <p:cNvSpPr>
              <a:spLocks noChangeShapeType="1"/>
            </p:cNvSpPr>
            <p:nvPr/>
          </p:nvSpPr>
          <p:spPr bwMode="auto">
            <a:xfrm>
              <a:off x="360" y="2781"/>
              <a:ext cx="0" cy="1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1803400" y="2900363"/>
            <a:ext cx="6781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  <a:sym typeface="Wingdings" pitchFamily="2" charset="2"/>
              </a:rPr>
              <a:t> Quãng </a:t>
            </a:r>
            <a:r>
              <a:rPr lang="vi-VN" sz="2000">
                <a:latin typeface="Arial" charset="0"/>
                <a:sym typeface="Wingdings" pitchFamily="2" charset="2"/>
              </a:rPr>
              <a:t>đư</a:t>
            </a:r>
            <a:r>
              <a:rPr lang="en-US" sz="2000">
                <a:latin typeface="Arial" charset="0"/>
                <a:sym typeface="Wingdings" pitchFamily="2" charset="2"/>
              </a:rPr>
              <a:t>ờng dài bao nhiêu ki-lô-mét? 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1812925" y="3368675"/>
            <a:ext cx="557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  <a:sym typeface="Wingdings" pitchFamily="2" charset="2"/>
              </a:rPr>
              <a:t> Vận tốc </a:t>
            </a:r>
            <a:r>
              <a:rPr lang="vi-VN" sz="2000">
                <a:latin typeface="Arial" charset="0"/>
                <a:sym typeface="Wingdings" pitchFamily="2" charset="2"/>
              </a:rPr>
              <a:t>đ</a:t>
            </a:r>
            <a:r>
              <a:rPr lang="en-US" sz="2000">
                <a:latin typeface="Arial" charset="0"/>
                <a:sym typeface="Wingdings" pitchFamily="2" charset="2"/>
              </a:rPr>
              <a:t>i của ng</a:t>
            </a:r>
            <a:r>
              <a:rPr lang="vi-VN" sz="2000">
                <a:latin typeface="Arial" charset="0"/>
                <a:sym typeface="Wingdings" pitchFamily="2" charset="2"/>
              </a:rPr>
              <a:t>ư</a:t>
            </a:r>
            <a:r>
              <a:rPr lang="en-US" sz="2000">
                <a:latin typeface="Arial" charset="0"/>
                <a:sym typeface="Wingdings" pitchFamily="2" charset="2"/>
              </a:rPr>
              <a:t>ời </a:t>
            </a:r>
            <a:r>
              <a:rPr lang="vi-VN" sz="2000">
                <a:latin typeface="Arial" charset="0"/>
                <a:sym typeface="Wingdings" pitchFamily="2" charset="2"/>
              </a:rPr>
              <a:t>đ</a:t>
            </a:r>
            <a:r>
              <a:rPr lang="en-US" sz="2000">
                <a:latin typeface="Arial" charset="0"/>
                <a:sym typeface="Wingdings" pitchFamily="2" charset="2"/>
              </a:rPr>
              <a:t>ó là bao nhiêu? 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1836738" y="3767138"/>
            <a:ext cx="4462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  <a:sym typeface="Wingdings" pitchFamily="2" charset="2"/>
              </a:rPr>
              <a:t> Bài toán yêu cầu tính gì?</a:t>
            </a: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0" y="2819400"/>
            <a:ext cx="1600200" cy="523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u="sng">
                <a:latin typeface="Arial" charset="0"/>
              </a:rPr>
              <a:t>Tóm tắt</a:t>
            </a: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4090988" y="1347788"/>
            <a:ext cx="1600200" cy="523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FF00"/>
                </a:solidFill>
                <a:latin typeface="Arial" charset="0"/>
              </a:rPr>
              <a:t>23,1km</a:t>
            </a:r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3152775" y="1847850"/>
            <a:ext cx="2286000" cy="523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13,2 km/giờ</a:t>
            </a:r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6262688" y="1852613"/>
            <a:ext cx="1828800" cy="523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FF00"/>
                </a:solidFill>
                <a:latin typeface="Arial" charset="0"/>
              </a:rPr>
              <a:t>thời gian</a:t>
            </a:r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685800" y="5786438"/>
            <a:ext cx="7953375" cy="666750"/>
            <a:chOff x="537" y="504"/>
            <a:chExt cx="4608" cy="420"/>
          </a:xfrm>
        </p:grpSpPr>
        <p:sp>
          <p:nvSpPr>
            <p:cNvPr id="10255" name="AutoShape 28"/>
            <p:cNvSpPr>
              <a:spLocks/>
            </p:cNvSpPr>
            <p:nvPr/>
          </p:nvSpPr>
          <p:spPr bwMode="auto">
            <a:xfrm rot="5400000">
              <a:off x="2764" y="-1723"/>
              <a:ext cx="154" cy="4608"/>
            </a:xfrm>
            <a:prstGeom prst="rightBrace">
              <a:avLst>
                <a:gd name="adj1" fmla="val 249351"/>
                <a:gd name="adj2" fmla="val 50000"/>
              </a:avLst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0256" name="Text Box 29"/>
            <p:cNvSpPr txBox="1">
              <a:spLocks noChangeArrowheads="1"/>
            </p:cNvSpPr>
            <p:nvPr/>
          </p:nvSpPr>
          <p:spPr bwMode="auto">
            <a:xfrm>
              <a:off x="2307" y="672"/>
              <a:ext cx="1008" cy="252"/>
            </a:xfrm>
            <a:prstGeom prst="rect">
              <a:avLst/>
            </a:prstGeom>
            <a:noFill/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 sz="2000">
                <a:solidFill>
                  <a:srgbClr val="00FF00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40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25 -1.50289E-6 L -0.02188 0.67168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" y="3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3" dur="20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6" dur="20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95 -3.87283E-6 C 0.16754 0.08578 0.30712 0.17203 0.36875 0.23261 C 0.43056 0.29318 0.51771 0.34035 0.39827 0.36393 C 0.27917 0.38798 -0.03298 0.38104 -0.34479 0.3748 " pathEditMode="relative" rAng="0" ptsTypes="aaaA">
                                      <p:cBhvr>
                                        <p:cTn id="70" dur="50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194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22 -4.39306E-6 C 0.16719 0.07145 0.3125 0.14336 0.37656 0.19376 C 0.44045 0.24463 0.5309 0.2837 0.40712 0.30336 C 0.28333 0.3237 -0.04114 0.31792 -0.36545 0.31237 " pathEditMode="relative" rAng="0" ptsTypes="aaaA">
                                      <p:cBhvr>
                                        <p:cTn id="72" dur="5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500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500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500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  <p:bldP spid="44038" grpId="0"/>
      <p:bldP spid="44043" grpId="0"/>
      <p:bldP spid="44044" grpId="0"/>
      <p:bldP spid="44045" grpId="0"/>
      <p:bldP spid="44047" grpId="0"/>
      <p:bldP spid="44051" grpId="0"/>
      <p:bldP spid="44051" grpId="1"/>
      <p:bldP spid="44052" grpId="0"/>
      <p:bldP spid="44052" grpId="1"/>
      <p:bldP spid="44053" grpId="0"/>
    </p:bld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1628</TotalTime>
  <Words>884</Words>
  <Application>Microsoft Office PowerPoint</Application>
  <PresentationFormat>On-screen Show (4:3)</PresentationFormat>
  <Paragraphs>176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VNI-Times</vt:lpstr>
      <vt:lpstr>Arial</vt:lpstr>
      <vt:lpstr>Tahoma</vt:lpstr>
      <vt:lpstr>Wingdings</vt:lpstr>
      <vt:lpstr>Wingdings 2</vt:lpstr>
      <vt:lpstr>Textured</vt:lpstr>
      <vt:lpstr>MathType 5.0 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0989-861108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HOANG TRAN HUNG</dc:creator>
  <cp:lastModifiedBy>CSTeam</cp:lastModifiedBy>
  <cp:revision>66</cp:revision>
  <dcterms:created xsi:type="dcterms:W3CDTF">2009-03-14T14:53:46Z</dcterms:created>
  <dcterms:modified xsi:type="dcterms:W3CDTF">2016-06-30T03:36:13Z</dcterms:modified>
</cp:coreProperties>
</file>